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4" r:id="rId1"/>
    <p:sldMasterId id="2147483696" r:id="rId2"/>
  </p:sldMasterIdLst>
  <p:notesMasterIdLst>
    <p:notesMasterId r:id="rId50"/>
  </p:notesMasterIdLst>
  <p:sldIdLst>
    <p:sldId id="590" r:id="rId3"/>
    <p:sldId id="591" r:id="rId4"/>
    <p:sldId id="592" r:id="rId5"/>
    <p:sldId id="593" r:id="rId6"/>
    <p:sldId id="594" r:id="rId7"/>
    <p:sldId id="595" r:id="rId8"/>
    <p:sldId id="596" r:id="rId9"/>
    <p:sldId id="420" r:id="rId10"/>
    <p:sldId id="383" r:id="rId11"/>
    <p:sldId id="423" r:id="rId12"/>
    <p:sldId id="436" r:id="rId13"/>
    <p:sldId id="445" r:id="rId14"/>
    <p:sldId id="446" r:id="rId15"/>
    <p:sldId id="447" r:id="rId16"/>
    <p:sldId id="448" r:id="rId17"/>
    <p:sldId id="449" r:id="rId18"/>
    <p:sldId id="450" r:id="rId19"/>
    <p:sldId id="437" r:id="rId20"/>
    <p:sldId id="451" r:id="rId21"/>
    <p:sldId id="454" r:id="rId22"/>
    <p:sldId id="600" r:id="rId23"/>
    <p:sldId id="455" r:id="rId24"/>
    <p:sldId id="456" r:id="rId25"/>
    <p:sldId id="581" r:id="rId26"/>
    <p:sldId id="577" r:id="rId27"/>
    <p:sldId id="578" r:id="rId28"/>
    <p:sldId id="582" r:id="rId29"/>
    <p:sldId id="580" r:id="rId30"/>
    <p:sldId id="599" r:id="rId31"/>
    <p:sldId id="583" r:id="rId32"/>
    <p:sldId id="440" r:id="rId33"/>
    <p:sldId id="584" r:id="rId34"/>
    <p:sldId id="585" r:id="rId35"/>
    <p:sldId id="586" r:id="rId36"/>
    <p:sldId id="588" r:id="rId37"/>
    <p:sldId id="443" r:id="rId38"/>
    <p:sldId id="589" r:id="rId39"/>
    <p:sldId id="587" r:id="rId40"/>
    <p:sldId id="597" r:id="rId41"/>
    <p:sldId id="601" r:id="rId42"/>
    <p:sldId id="602" r:id="rId43"/>
    <p:sldId id="603" r:id="rId44"/>
    <p:sldId id="604" r:id="rId45"/>
    <p:sldId id="605" r:id="rId46"/>
    <p:sldId id="606" r:id="rId47"/>
    <p:sldId id="607" r:id="rId48"/>
    <p:sldId id="608" r:id="rId49"/>
  </p:sldIdLst>
  <p:sldSz cx="18288000" cy="10287000"/>
  <p:notesSz cx="6858000" cy="9144000"/>
  <p:embeddedFontLst>
    <p:embeddedFont>
      <p:font typeface="#9Slide05 Dancing Script" charset="-93"/>
      <p:bold r:id="rId51"/>
    </p:embeddedFont>
    <p:embeddedFont>
      <p:font typeface="#9Slide05 SVNCookie" charset="0"/>
      <p:regular r:id="rId52"/>
    </p:embeddedFont>
    <p:embeddedFont>
      <p:font typeface="#9Slide05 Hummingbird" charset="0"/>
      <p:regular r:id="rId53"/>
    </p:embeddedFont>
    <p:embeddedFont>
      <p:font typeface="UTM Azuki" pitchFamily="18" charset="0"/>
      <p:regular r:id="rId54"/>
    </p:embeddedFont>
    <p:embeddedFont>
      <p:font typeface="Calibri" pitchFamily="34" charset="0"/>
      <p:regular r:id="rId55"/>
      <p:bold r:id="rId56"/>
      <p:italic r:id="rId57"/>
      <p:boldItalic r:id="rId58"/>
    </p:embeddedFont>
    <p:embeddedFont>
      <p:font typeface="#9Slide05 Harman Script Inline" charset="-93"/>
      <p:regular r:id="rId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7E5D5"/>
    <a:srgbClr val="C5DAFC"/>
    <a:srgbClr val="EF3220"/>
    <a:srgbClr val="F8E505"/>
    <a:srgbClr val="51B59F"/>
    <a:srgbClr val="397D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455" autoAdjust="0"/>
  </p:normalViewPr>
  <p:slideViewPr>
    <p:cSldViewPr>
      <p:cViewPr>
        <p:scale>
          <a:sx n="33" d="100"/>
          <a:sy n="33" d="100"/>
        </p:scale>
        <p:origin x="-2064" y="-8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7.fntdata"/><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2.fntdata"/><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6.fntdata"/><Relationship Id="rId8" Type="http://schemas.openxmlformats.org/officeDocument/2006/relationships/slide" Target="slides/slide6.xml"/><Relationship Id="rId51" Type="http://schemas.openxmlformats.org/officeDocument/2006/relationships/font" Target="fonts/font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64B9FF-5432-473C-807B-3194EF2CDBCC}" type="datetimeFigureOut">
              <a:rPr lang="en-US" smtClean="0"/>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6DB898-5747-4776-B813-931C786069D0}" type="slidenum">
              <a:rPr lang="en-US" smtClean="0"/>
              <a:t>‹#›</a:t>
            </a:fld>
            <a:endParaRPr lang="en-US"/>
          </a:p>
        </p:txBody>
      </p:sp>
    </p:spTree>
    <p:extLst>
      <p:ext uri="{BB962C8B-B14F-4D97-AF65-F5344CB8AC3E}">
        <p14:creationId xmlns:p14="http://schemas.microsoft.com/office/powerpoint/2010/main" val="807733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a:t>
            </a:fld>
            <a:endParaRPr lang="en-US"/>
          </a:p>
        </p:txBody>
      </p:sp>
    </p:spTree>
    <p:extLst>
      <p:ext uri="{BB962C8B-B14F-4D97-AF65-F5344CB8AC3E}">
        <p14:creationId xmlns:p14="http://schemas.microsoft.com/office/powerpoint/2010/main" val="1505584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Theo </a:t>
            </a:r>
            <a:r>
              <a:rPr lang="en-US" dirty="0" err="1"/>
              <a:t>dõi</a:t>
            </a:r>
            <a:r>
              <a:rPr lang="en-US" dirty="0"/>
              <a:t> (</a:t>
            </a:r>
            <a:r>
              <a:rPr lang="en-US" dirty="0" err="1"/>
              <a:t>các</a:t>
            </a:r>
            <a:r>
              <a:rPr lang="en-US" dirty="0"/>
              <a:t> </a:t>
            </a:r>
            <a:r>
              <a:rPr lang="en-US" dirty="0" err="1"/>
              <a:t>từ</a:t>
            </a:r>
            <a:r>
              <a:rPr lang="en-US" dirty="0"/>
              <a:t> </a:t>
            </a:r>
            <a:r>
              <a:rPr lang="en-US" dirty="0" err="1"/>
              <a:t>ngữ</a:t>
            </a:r>
            <a:r>
              <a:rPr lang="en-US" dirty="0"/>
              <a:t>, chi </a:t>
            </a:r>
            <a:r>
              <a:rPr lang="en-US" dirty="0" err="1"/>
              <a:t>tiết</a:t>
            </a:r>
            <a:r>
              <a:rPr lang="en-US" dirty="0"/>
              <a:t> </a:t>
            </a:r>
            <a:r>
              <a:rPr lang="en-US" dirty="0" err="1"/>
              <a:t>miêu</a:t>
            </a:r>
            <a:r>
              <a:rPr lang="en-US" dirty="0"/>
              <a:t> </a:t>
            </a:r>
            <a:r>
              <a:rPr lang="en-US" dirty="0" err="1"/>
              <a:t>tả</a:t>
            </a:r>
            <a:r>
              <a:rPr lang="en-US" dirty="0"/>
              <a:t>); </a:t>
            </a:r>
            <a:r>
              <a:rPr lang="en-US" dirty="0" err="1"/>
              <a:t>hình</a:t>
            </a:r>
            <a:r>
              <a:rPr lang="en-US" dirty="0"/>
              <a:t> dung (</a:t>
            </a:r>
            <a:r>
              <a:rPr lang="en-US" dirty="0" err="1"/>
              <a:t>hình</a:t>
            </a:r>
            <a:r>
              <a:rPr lang="en-US" dirty="0"/>
              <a:t> </a:t>
            </a:r>
            <a:r>
              <a:rPr lang="en-US" dirty="0" err="1"/>
              <a:t>ảnh</a:t>
            </a:r>
            <a:r>
              <a:rPr lang="en-US" dirty="0"/>
              <a:t> </a:t>
            </a:r>
            <a:r>
              <a:rPr lang="en-US" dirty="0" err="1"/>
              <a:t>thiên</a:t>
            </a:r>
            <a:r>
              <a:rPr lang="en-US" dirty="0"/>
              <a:t> </a:t>
            </a:r>
            <a:r>
              <a:rPr lang="en-US" dirty="0" err="1"/>
              <a:t>nhiên</a:t>
            </a:r>
            <a:r>
              <a:rPr lang="en-US" dirty="0"/>
              <a:t>, con </a:t>
            </a:r>
            <a:r>
              <a:rPr lang="en-US" dirty="0" err="1"/>
              <a:t>người</a:t>
            </a:r>
            <a:r>
              <a:rPr lang="en-US" dirty="0"/>
              <a:t>), </a:t>
            </a:r>
            <a:r>
              <a:rPr lang="en-US" dirty="0" err="1"/>
              <a:t>suy</a:t>
            </a:r>
            <a:r>
              <a:rPr lang="en-US" dirty="0"/>
              <a:t> </a:t>
            </a:r>
            <a:r>
              <a:rPr lang="en-US" dirty="0" err="1"/>
              <a:t>luận</a:t>
            </a:r>
            <a:r>
              <a:rPr lang="en-US" dirty="0"/>
              <a:t> (</a:t>
            </a:r>
            <a:r>
              <a:rPr lang="en-US" dirty="0" err="1"/>
              <a:t>tâm</a:t>
            </a:r>
            <a:r>
              <a:rPr lang="en-US" dirty="0"/>
              <a:t> </a:t>
            </a:r>
            <a:r>
              <a:rPr lang="en-US" dirty="0" err="1"/>
              <a:t>trạng</a:t>
            </a:r>
            <a:r>
              <a:rPr lang="en-US" dirty="0"/>
              <a:t> </a:t>
            </a:r>
            <a:r>
              <a:rPr lang="en-US" dirty="0" err="1"/>
              <a:t>của</a:t>
            </a:r>
            <a:r>
              <a:rPr lang="en-US" dirty="0"/>
              <a:t> </a:t>
            </a:r>
            <a:r>
              <a:rPr lang="en-US" dirty="0" err="1"/>
              <a:t>nhân</a:t>
            </a:r>
            <a:r>
              <a:rPr lang="en-US" dirty="0"/>
              <a:t> </a:t>
            </a:r>
            <a:r>
              <a:rPr lang="en-US" dirty="0" err="1"/>
              <a:t>vật</a:t>
            </a:r>
            <a:r>
              <a:rPr lang="en-US" dirty="0"/>
              <a:t> </a:t>
            </a:r>
            <a:r>
              <a:rPr lang="en-US" dirty="0" err="1"/>
              <a:t>trữ</a:t>
            </a:r>
            <a:r>
              <a:rPr lang="en-US" dirty="0"/>
              <a:t> </a:t>
            </a:r>
            <a:r>
              <a:rPr lang="en-US" dirty="0" err="1"/>
              <a:t>tình</a:t>
            </a:r>
            <a:r>
              <a:rPr lang="en-US" dirty="0"/>
              <a:t>, </a:t>
            </a:r>
            <a:r>
              <a:rPr lang="en-US" dirty="0" err="1"/>
              <a:t>chủ</a:t>
            </a:r>
            <a:r>
              <a:rPr lang="en-US" dirty="0"/>
              <a:t> </a:t>
            </a:r>
            <a:r>
              <a:rPr lang="en-US" dirty="0" err="1"/>
              <a:t>đề</a:t>
            </a:r>
            <a:r>
              <a:rPr lang="en-US" dirty="0"/>
              <a:t>, </a:t>
            </a:r>
            <a:r>
              <a:rPr lang="en-US" dirty="0" err="1"/>
              <a:t>thông</a:t>
            </a:r>
            <a:r>
              <a:rPr lang="en-US" dirty="0"/>
              <a:t> điệp </a:t>
            </a:r>
            <a:r>
              <a:rPr lang="en-US" dirty="0" err="1"/>
              <a:t>của</a:t>
            </a:r>
            <a:r>
              <a:rPr lang="en-US" dirty="0"/>
              <a:t> </a:t>
            </a:r>
            <a:r>
              <a:rPr lang="en-US" dirty="0" err="1"/>
              <a:t>tác</a:t>
            </a:r>
            <a:r>
              <a:rPr lang="en-US" dirty="0"/>
              <a:t> </a:t>
            </a:r>
            <a:r>
              <a:rPr lang="en-US" dirty="0" err="1"/>
              <a:t>phẩm</a:t>
            </a:r>
            <a:r>
              <a:rPr lang="en-US" dirty="0"/>
              <a:t>.</a:t>
            </a:r>
          </a:p>
          <a:p>
            <a:endParaRPr lang="en-US" dirty="0"/>
          </a:p>
        </p:txBody>
      </p:sp>
      <p:sp>
        <p:nvSpPr>
          <p:cNvPr id="4" name="Slide Number Placeholder 3"/>
          <p:cNvSpPr>
            <a:spLocks noGrp="1"/>
          </p:cNvSpPr>
          <p:nvPr>
            <p:ph type="sldNum" sz="quarter" idx="5"/>
          </p:nvPr>
        </p:nvSpPr>
        <p:spPr/>
        <p:txBody>
          <a:bodyPr/>
          <a:lstStyle/>
          <a:p>
            <a:fld id="{7A8D7FDE-8DF9-4EBF-84F7-10C7049D051D}" type="slidenum">
              <a:rPr lang="en-US" smtClean="0"/>
              <a:t>10</a:t>
            </a:fld>
            <a:endParaRPr lang="en-US"/>
          </a:p>
        </p:txBody>
      </p:sp>
    </p:spTree>
    <p:extLst>
      <p:ext uri="{BB962C8B-B14F-4D97-AF65-F5344CB8AC3E}">
        <p14:creationId xmlns:p14="http://schemas.microsoft.com/office/powerpoint/2010/main" val="2289675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11</a:t>
            </a:fld>
            <a:endParaRPr lang="en-US"/>
          </a:p>
        </p:txBody>
      </p:sp>
    </p:spTree>
    <p:extLst>
      <p:ext uri="{BB962C8B-B14F-4D97-AF65-F5344CB8AC3E}">
        <p14:creationId xmlns:p14="http://schemas.microsoft.com/office/powerpoint/2010/main" val="1710697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12</a:t>
            </a:fld>
            <a:endParaRPr lang="en-US"/>
          </a:p>
        </p:txBody>
      </p:sp>
    </p:spTree>
    <p:extLst>
      <p:ext uri="{BB962C8B-B14F-4D97-AF65-F5344CB8AC3E}">
        <p14:creationId xmlns:p14="http://schemas.microsoft.com/office/powerpoint/2010/main" val="997351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13</a:t>
            </a:fld>
            <a:endParaRPr lang="en-US"/>
          </a:p>
        </p:txBody>
      </p:sp>
    </p:spTree>
    <p:extLst>
      <p:ext uri="{BB962C8B-B14F-4D97-AF65-F5344CB8AC3E}">
        <p14:creationId xmlns:p14="http://schemas.microsoft.com/office/powerpoint/2010/main" val="2704893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14</a:t>
            </a:fld>
            <a:endParaRPr lang="en-US"/>
          </a:p>
        </p:txBody>
      </p:sp>
    </p:spTree>
    <p:extLst>
      <p:ext uri="{BB962C8B-B14F-4D97-AF65-F5344CB8AC3E}">
        <p14:creationId xmlns:p14="http://schemas.microsoft.com/office/powerpoint/2010/main" val="1168909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15</a:t>
            </a:fld>
            <a:endParaRPr lang="en-US"/>
          </a:p>
        </p:txBody>
      </p:sp>
    </p:spTree>
    <p:extLst>
      <p:ext uri="{BB962C8B-B14F-4D97-AF65-F5344CB8AC3E}">
        <p14:creationId xmlns:p14="http://schemas.microsoft.com/office/powerpoint/2010/main" val="3832067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16</a:t>
            </a:fld>
            <a:endParaRPr lang="en-US"/>
          </a:p>
        </p:txBody>
      </p:sp>
    </p:spTree>
    <p:extLst>
      <p:ext uri="{BB962C8B-B14F-4D97-AF65-F5344CB8AC3E}">
        <p14:creationId xmlns:p14="http://schemas.microsoft.com/office/powerpoint/2010/main" val="2662317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Xem</a:t>
            </a:r>
            <a:r>
              <a:rPr lang="en-US" dirty="0"/>
              <a:t> video </a:t>
            </a:r>
            <a:r>
              <a:rPr lang="en-US" dirty="0" err="1"/>
              <a:t>kết</a:t>
            </a:r>
            <a:r>
              <a:rPr lang="en-US" dirty="0"/>
              <a:t> </a:t>
            </a:r>
            <a:r>
              <a:rPr lang="en-US" dirty="0" err="1"/>
              <a:t>hợp</a:t>
            </a:r>
            <a:r>
              <a:rPr lang="en-US" dirty="0"/>
              <a:t> </a:t>
            </a:r>
            <a:r>
              <a:rPr lang="en-US" dirty="0" err="1"/>
              <a:t>với</a:t>
            </a:r>
            <a:r>
              <a:rPr lang="en-US" dirty="0"/>
              <a:t> </a:t>
            </a:r>
            <a:r>
              <a:rPr lang="en-US" dirty="0" err="1"/>
              <a:t>những</a:t>
            </a:r>
            <a:r>
              <a:rPr lang="en-US" dirty="0"/>
              <a:t> </a:t>
            </a:r>
            <a:r>
              <a:rPr lang="en-US" dirty="0" err="1"/>
              <a:t>thông</a:t>
            </a:r>
            <a:r>
              <a:rPr lang="en-US" dirty="0"/>
              <a:t> tin </a:t>
            </a:r>
            <a:r>
              <a:rPr lang="en-US" dirty="0" err="1"/>
              <a:t>trong</a:t>
            </a:r>
            <a:r>
              <a:rPr lang="en-US" dirty="0"/>
              <a:t> SGK, </a:t>
            </a:r>
            <a:r>
              <a:rPr lang="en-US" dirty="0" err="1"/>
              <a:t>nêu</a:t>
            </a:r>
            <a:r>
              <a:rPr lang="en-US" dirty="0"/>
              <a:t> </a:t>
            </a:r>
            <a:r>
              <a:rPr lang="en-US" dirty="0" err="1"/>
              <a:t>những</a:t>
            </a:r>
            <a:r>
              <a:rPr lang="en-US" dirty="0"/>
              <a:t> </a:t>
            </a:r>
            <a:r>
              <a:rPr lang="en-US" dirty="0" err="1"/>
              <a:t>hiểu</a:t>
            </a:r>
            <a:r>
              <a:rPr lang="en-US" dirty="0"/>
              <a:t> </a:t>
            </a:r>
            <a:r>
              <a:rPr lang="en-US" dirty="0" err="1"/>
              <a:t>biết</a:t>
            </a:r>
            <a:r>
              <a:rPr lang="en-US" dirty="0"/>
              <a:t> </a:t>
            </a:r>
            <a:r>
              <a:rPr lang="en-US" dirty="0" err="1"/>
              <a:t>của</a:t>
            </a:r>
            <a:r>
              <a:rPr lang="en-US" dirty="0"/>
              <a:t> </a:t>
            </a:r>
            <a:r>
              <a:rPr lang="en-US" dirty="0" err="1"/>
              <a:t>em</a:t>
            </a:r>
            <a:r>
              <a:rPr lang="en-US" dirty="0"/>
              <a:t> </a:t>
            </a:r>
            <a:r>
              <a:rPr lang="en-US" dirty="0" err="1"/>
              <a:t>về</a:t>
            </a:r>
            <a:r>
              <a:rPr lang="en-US" dirty="0"/>
              <a:t> </a:t>
            </a:r>
            <a:r>
              <a:rPr lang="en-US" dirty="0" err="1"/>
              <a:t>nữ</a:t>
            </a:r>
            <a:r>
              <a:rPr lang="en-US" dirty="0"/>
              <a:t> </a:t>
            </a:r>
            <a:r>
              <a:rPr lang="en-US" dirty="0" err="1"/>
              <a:t>sĩ</a:t>
            </a:r>
            <a:r>
              <a:rPr lang="en-US" dirty="0"/>
              <a:t> </a:t>
            </a:r>
            <a:r>
              <a:rPr lang="en-US" dirty="0" err="1"/>
              <a:t>Hồ</a:t>
            </a:r>
            <a:r>
              <a:rPr lang="en-US" dirty="0"/>
              <a:t> Xuân </a:t>
            </a:r>
            <a:r>
              <a:rPr lang="en-US" dirty="0" err="1"/>
              <a:t>Hương</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17</a:t>
            </a:fld>
            <a:endParaRPr lang="en-US"/>
          </a:p>
        </p:txBody>
      </p:sp>
    </p:spTree>
    <p:extLst>
      <p:ext uri="{BB962C8B-B14F-4D97-AF65-F5344CB8AC3E}">
        <p14:creationId xmlns:p14="http://schemas.microsoft.com/office/powerpoint/2010/main" val="316749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18</a:t>
            </a:fld>
            <a:endParaRPr lang="en-US"/>
          </a:p>
        </p:txBody>
      </p:sp>
    </p:spTree>
    <p:extLst>
      <p:ext uri="{BB962C8B-B14F-4D97-AF65-F5344CB8AC3E}">
        <p14:creationId xmlns:p14="http://schemas.microsoft.com/office/powerpoint/2010/main" val="3216402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thái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độ</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phản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kháng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nam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quyền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định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kiện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xã</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hội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giới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thông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với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thân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phụ</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tôn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vinh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vẻ</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đẹp</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hình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thể</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phẩm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chất</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bản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lĩnh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họ</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còn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thần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cao</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yêu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sự</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tự</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nhiên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đồng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cổ</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vũ</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những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khát</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vọng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táo</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bạo</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chính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đáng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con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19</a:t>
            </a:fld>
            <a:endParaRPr lang="en-US"/>
          </a:p>
        </p:txBody>
      </p:sp>
    </p:spTree>
    <p:extLst>
      <p:ext uri="{BB962C8B-B14F-4D97-AF65-F5344CB8AC3E}">
        <p14:creationId xmlns:p14="http://schemas.microsoft.com/office/powerpoint/2010/main" val="415411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Bậc</a:t>
            </a:r>
            <a:r>
              <a:rPr lang="en-US" dirty="0"/>
              <a:t> </a:t>
            </a:r>
            <a:r>
              <a:rPr lang="en-US" dirty="0" err="1"/>
              <a:t>liệt</a:t>
            </a:r>
            <a:r>
              <a:rPr lang="en-US" dirty="0"/>
              <a:t> </a:t>
            </a:r>
            <a:r>
              <a:rPr lang="en-US" dirty="0" err="1"/>
              <a:t>nữ</a:t>
            </a:r>
            <a:r>
              <a:rPr lang="en-US" dirty="0"/>
              <a:t> </a:t>
            </a:r>
            <a:r>
              <a:rPr lang="en-US" dirty="0" err="1"/>
              <a:t>đầu</a:t>
            </a:r>
            <a:r>
              <a:rPr lang="en-US" dirty="0"/>
              <a:t> </a:t>
            </a:r>
            <a:r>
              <a:rPr lang="en-US" dirty="0" err="1"/>
              <a:t>tiên</a:t>
            </a:r>
            <a:r>
              <a:rPr lang="en-US" dirty="0"/>
              <a:t> </a:t>
            </a:r>
            <a:r>
              <a:rPr lang="en-US" dirty="0" err="1"/>
              <a:t>trong</a:t>
            </a:r>
            <a:r>
              <a:rPr lang="en-US" dirty="0"/>
              <a:t> </a:t>
            </a:r>
            <a:r>
              <a:rPr lang="en-US" dirty="0" err="1"/>
              <a:t>lịch</a:t>
            </a:r>
            <a:r>
              <a:rPr lang="en-US" dirty="0"/>
              <a:t> </a:t>
            </a:r>
            <a:r>
              <a:rPr lang="en-US" dirty="0" err="1"/>
              <a:t>sử</a:t>
            </a:r>
            <a:r>
              <a:rPr lang="en-US" dirty="0"/>
              <a:t> </a:t>
            </a:r>
            <a:r>
              <a:rPr lang="en-US" dirty="0" err="1"/>
              <a:t>nước</a:t>
            </a:r>
            <a:r>
              <a:rPr lang="en-US" dirty="0"/>
              <a:t> </a:t>
            </a:r>
            <a:r>
              <a:rPr lang="en-US" dirty="0" err="1"/>
              <a:t>nhà</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2</a:t>
            </a:fld>
            <a:endParaRPr lang="en-US"/>
          </a:p>
        </p:txBody>
      </p:sp>
    </p:spTree>
    <p:extLst>
      <p:ext uri="{BB962C8B-B14F-4D97-AF65-F5344CB8AC3E}">
        <p14:creationId xmlns:p14="http://schemas.microsoft.com/office/powerpoint/2010/main" val="749036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Chùm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Tự</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gồm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kết</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nhiều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nét</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đặc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sắc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tưởng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nghệ</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thuật</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Nôm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Xuân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Theo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nhiều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tài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liệu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trên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đây</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được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xem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2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chùm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algn="just"/>
            <a:r>
              <a:rPr lang="vi-VN" b="0" i="0" dirty="0">
                <a:solidFill>
                  <a:srgbClr val="212529"/>
                </a:solidFill>
                <a:effectLst/>
                <a:latin typeface="Muli"/>
              </a:rPr>
              <a:t>Chùm thơ </a:t>
            </a:r>
            <a:r>
              <a:rPr lang="vi-VN" b="0" i="1" dirty="0">
                <a:solidFill>
                  <a:srgbClr val="212529"/>
                </a:solidFill>
                <a:effectLst/>
                <a:latin typeface="Muli"/>
              </a:rPr>
              <a:t>Tự tình </a:t>
            </a:r>
            <a:r>
              <a:rPr lang="vi-VN" b="0" i="0" dirty="0">
                <a:solidFill>
                  <a:srgbClr val="212529"/>
                </a:solidFill>
                <a:effectLst/>
                <a:latin typeface="Muli"/>
              </a:rPr>
              <a:t>khắc họa cảnh ngộ éo le ngang trái cùng những nỗi niềm buồn tủi cay đắng của nữ sĩ về thân phận mình, về kiếp người nhỏ bé của người phụ nữ thời trung đại, đồng thời cũng khẳng định tiếng nói tự ý thức cùng cá tính độc đáo, đầy bản lĩnh của bà. Đó là thái độ phản kháng chế độ nam quyền và định kiến xã hội về nữ giới, cảm thông với thân phận người phụ nữ, tôn vinh vẻ đẹp hình thể, phẩm chất và bản lĩnh của họ. Không những vậy, tiếng nói ấy còn khẳng định, tán đồng và cổ vũ những khát vọng táo bạo, chính đáng của con người. </a:t>
            </a:r>
          </a:p>
          <a:p>
            <a:r>
              <a:rPr lang="vi-VN" dirty="0"/>
              <a:t/>
            </a:r>
            <a:br>
              <a:rPr lang="vi-VN" dirty="0"/>
            </a:b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20</a:t>
            </a:fld>
            <a:endParaRPr lang="en-US"/>
          </a:p>
        </p:txBody>
      </p:sp>
    </p:spTree>
    <p:extLst>
      <p:ext uri="{BB962C8B-B14F-4D97-AF65-F5344CB8AC3E}">
        <p14:creationId xmlns:p14="http://schemas.microsoft.com/office/powerpoint/2010/main" val="4015828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6DB898-5747-4776-B813-931C786069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2077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22</a:t>
            </a:fld>
            <a:endParaRPr lang="en-US"/>
          </a:p>
        </p:txBody>
      </p:sp>
    </p:spTree>
    <p:extLst>
      <p:ext uri="{BB962C8B-B14F-4D97-AF65-F5344CB8AC3E}">
        <p14:creationId xmlns:p14="http://schemas.microsoft.com/office/powerpoint/2010/main" val="28953575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23</a:t>
            </a:fld>
            <a:endParaRPr lang="en-US"/>
          </a:p>
        </p:txBody>
      </p:sp>
    </p:spTree>
    <p:extLst>
      <p:ext uri="{BB962C8B-B14F-4D97-AF65-F5344CB8AC3E}">
        <p14:creationId xmlns:p14="http://schemas.microsoft.com/office/powerpoint/2010/main" val="3463683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24</a:t>
            </a:fld>
            <a:endParaRPr lang="en-US"/>
          </a:p>
        </p:txBody>
      </p:sp>
    </p:spTree>
    <p:extLst>
      <p:ext uri="{BB962C8B-B14F-4D97-AF65-F5344CB8AC3E}">
        <p14:creationId xmlns:p14="http://schemas.microsoft.com/office/powerpoint/2010/main" val="3838760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Luật</a:t>
            </a:r>
            <a:r>
              <a:rPr lang="en-US" baseline="0" dirty="0"/>
              <a:t> </a:t>
            </a:r>
            <a:r>
              <a:rPr lang="en-US" baseline="0" dirty="0" err="1"/>
              <a:t>bằng</a:t>
            </a:r>
            <a:r>
              <a:rPr lang="en-US" baseline="0" dirty="0"/>
              <a:t> </a:t>
            </a:r>
            <a:r>
              <a:rPr lang="en-US" baseline="0" dirty="0" err="1"/>
              <a:t>trắc</a:t>
            </a:r>
            <a:r>
              <a:rPr lang="en-US" baseline="0" dirty="0"/>
              <a:t>:</a:t>
            </a:r>
          </a:p>
          <a:p>
            <a:r>
              <a:rPr lang="en-US" baseline="0" dirty="0"/>
              <a:t>- </a:t>
            </a:r>
            <a:r>
              <a:rPr lang="en-US" baseline="0" dirty="0" err="1"/>
              <a:t>Luật</a:t>
            </a:r>
            <a:r>
              <a:rPr lang="en-US" baseline="0" dirty="0"/>
              <a:t> </a:t>
            </a:r>
            <a:r>
              <a:rPr lang="en-US" baseline="0" dirty="0" err="1"/>
              <a:t>bằng</a:t>
            </a:r>
            <a:r>
              <a:rPr lang="en-US" baseline="0" dirty="0"/>
              <a:t> </a:t>
            </a:r>
          </a:p>
          <a:p>
            <a:r>
              <a:rPr lang="en-US" dirty="0"/>
              <a:t>- </a:t>
            </a:r>
            <a:r>
              <a:rPr lang="en-US" dirty="0" err="1"/>
              <a:t>Các</a:t>
            </a:r>
            <a:r>
              <a:rPr lang="en-US" baseline="0" dirty="0"/>
              <a:t> </a:t>
            </a:r>
            <a:r>
              <a:rPr lang="en-US" baseline="0" dirty="0" err="1"/>
              <a:t>thanh</a:t>
            </a:r>
            <a:r>
              <a:rPr lang="en-US" baseline="0" dirty="0"/>
              <a:t> </a:t>
            </a:r>
            <a:r>
              <a:rPr lang="en-US" baseline="0" dirty="0" err="1"/>
              <a:t>bằng</a:t>
            </a:r>
            <a:r>
              <a:rPr lang="en-US" baseline="0" dirty="0"/>
              <a:t> </a:t>
            </a:r>
            <a:r>
              <a:rPr lang="en-US" baseline="0" dirty="0" err="1"/>
              <a:t>trắc</a:t>
            </a:r>
            <a:r>
              <a:rPr lang="en-US" baseline="0" dirty="0"/>
              <a:t> </a:t>
            </a:r>
            <a:r>
              <a:rPr lang="en-US" baseline="0" dirty="0" err="1"/>
              <a:t>đan</a:t>
            </a:r>
            <a:r>
              <a:rPr lang="en-US" baseline="0" dirty="0"/>
              <a:t> </a:t>
            </a:r>
            <a:r>
              <a:rPr lang="en-US" baseline="0" dirty="0" err="1"/>
              <a:t>xen</a:t>
            </a:r>
            <a:r>
              <a:rPr lang="en-US" baseline="0" dirty="0"/>
              <a:t> </a:t>
            </a:r>
            <a:r>
              <a:rPr lang="en-US" baseline="0" dirty="0" err="1"/>
              <a:t>nhau</a:t>
            </a:r>
            <a:r>
              <a:rPr lang="en-US" baseline="0" dirty="0"/>
              <a:t> (2,4,6)</a:t>
            </a:r>
            <a:endParaRPr lang="en-US" dirty="0"/>
          </a:p>
        </p:txBody>
      </p:sp>
      <p:sp>
        <p:nvSpPr>
          <p:cNvPr id="4" name="Slide Number Placeholder 3"/>
          <p:cNvSpPr>
            <a:spLocks noGrp="1"/>
          </p:cNvSpPr>
          <p:nvPr>
            <p:ph type="sldNum" sz="quarter" idx="10"/>
          </p:nvPr>
        </p:nvSpPr>
        <p:spPr/>
        <p:txBody>
          <a:bodyPr/>
          <a:lstStyle/>
          <a:p>
            <a:fld id="{F210B20A-7B10-4135-953B-420F8F0D2EC6}" type="slidenum">
              <a:rPr lang="zh-CN" altLang="en-US" smtClean="0"/>
              <a:t>25</a:t>
            </a:fld>
            <a:endParaRPr lang="zh-CN" altLang="en-US"/>
          </a:p>
        </p:txBody>
      </p:sp>
    </p:spTree>
    <p:extLst>
      <p:ext uri="{BB962C8B-B14F-4D97-AF65-F5344CB8AC3E}">
        <p14:creationId xmlns:p14="http://schemas.microsoft.com/office/powerpoint/2010/main" val="1513281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Liên</a:t>
            </a:r>
            <a:r>
              <a:rPr lang="en-US" baseline="0" dirty="0"/>
              <a:t> (</a:t>
            </a:r>
            <a:r>
              <a:rPr lang="en-US" baseline="0" dirty="0" err="1"/>
              <a:t>trong</a:t>
            </a:r>
            <a:r>
              <a:rPr lang="en-US" baseline="0" dirty="0"/>
              <a:t> </a:t>
            </a:r>
            <a:r>
              <a:rPr lang="en-US" baseline="0" dirty="0" err="1"/>
              <a:t>mỗi</a:t>
            </a:r>
            <a:r>
              <a:rPr lang="en-US" baseline="0" dirty="0"/>
              <a:t> </a:t>
            </a:r>
            <a:r>
              <a:rPr lang="en-US" baseline="0" dirty="0" err="1"/>
              <a:t>cặp</a:t>
            </a:r>
            <a:r>
              <a:rPr lang="en-US" baseline="0" dirty="0"/>
              <a:t> </a:t>
            </a:r>
            <a:r>
              <a:rPr lang="en-US" baseline="0" dirty="0" err="1"/>
              <a:t>câu</a:t>
            </a:r>
            <a:r>
              <a:rPr lang="en-US" baseline="0" dirty="0"/>
              <a:t>) </a:t>
            </a:r>
            <a:r>
              <a:rPr lang="en-US" baseline="0" dirty="0" err="1"/>
              <a:t>các</a:t>
            </a:r>
            <a:r>
              <a:rPr lang="en-US" baseline="0" dirty="0"/>
              <a:t> </a:t>
            </a:r>
            <a:r>
              <a:rPr lang="en-US" baseline="0" dirty="0" err="1"/>
              <a:t>thanh</a:t>
            </a:r>
            <a:r>
              <a:rPr lang="en-US" baseline="0" dirty="0"/>
              <a:t> </a:t>
            </a:r>
            <a:r>
              <a:rPr lang="en-US" baseline="0" dirty="0" err="1"/>
              <a:t>bằng</a:t>
            </a:r>
            <a:r>
              <a:rPr lang="en-US" baseline="0" dirty="0"/>
              <a:t>, </a:t>
            </a:r>
            <a:r>
              <a:rPr lang="en-US" baseline="0" dirty="0" err="1"/>
              <a:t>trắc</a:t>
            </a:r>
            <a:r>
              <a:rPr lang="en-US" baseline="0" dirty="0"/>
              <a:t> </a:t>
            </a:r>
            <a:r>
              <a:rPr lang="en-US" baseline="0" dirty="0" err="1"/>
              <a:t>ngược</a:t>
            </a:r>
            <a:r>
              <a:rPr lang="en-US" baseline="0" dirty="0"/>
              <a:t> </a:t>
            </a:r>
            <a:r>
              <a:rPr lang="en-US" baseline="0" dirty="0" err="1"/>
              <a:t>nhau</a:t>
            </a:r>
            <a:endParaRPr lang="en-US" dirty="0"/>
          </a:p>
        </p:txBody>
      </p:sp>
      <p:sp>
        <p:nvSpPr>
          <p:cNvPr id="4" name="Slide Number Placeholder 3"/>
          <p:cNvSpPr>
            <a:spLocks noGrp="1"/>
          </p:cNvSpPr>
          <p:nvPr>
            <p:ph type="sldNum" sz="quarter" idx="10"/>
          </p:nvPr>
        </p:nvSpPr>
        <p:spPr/>
        <p:txBody>
          <a:bodyPr/>
          <a:lstStyle/>
          <a:p>
            <a:fld id="{F210B20A-7B10-4135-953B-420F8F0D2EC6}" type="slidenum">
              <a:rPr lang="zh-CN" altLang="en-US" smtClean="0"/>
              <a:t>26</a:t>
            </a:fld>
            <a:endParaRPr lang="zh-CN" altLang="en-US"/>
          </a:p>
        </p:txBody>
      </p:sp>
    </p:spTree>
    <p:extLst>
      <p:ext uri="{BB962C8B-B14F-4D97-AF65-F5344CB8AC3E}">
        <p14:creationId xmlns:p14="http://schemas.microsoft.com/office/powerpoint/2010/main" val="7581836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Niêm</a:t>
            </a:r>
            <a:r>
              <a:rPr lang="en-US" baseline="0" dirty="0"/>
              <a:t> (</a:t>
            </a:r>
            <a:r>
              <a:rPr lang="en-US" baseline="0" dirty="0" err="1"/>
              <a:t>cùng</a:t>
            </a:r>
            <a:r>
              <a:rPr lang="en-US" baseline="0" dirty="0"/>
              <a:t> </a:t>
            </a:r>
            <a:r>
              <a:rPr lang="en-US" baseline="0" dirty="0" err="1"/>
              <a:t>thanh</a:t>
            </a:r>
            <a:r>
              <a:rPr lang="en-US" baseline="0" dirty="0"/>
              <a:t>)</a:t>
            </a:r>
            <a:endParaRPr lang="en-US" dirty="0"/>
          </a:p>
        </p:txBody>
      </p:sp>
      <p:sp>
        <p:nvSpPr>
          <p:cNvPr id="4" name="Slide Number Placeholder 3"/>
          <p:cNvSpPr>
            <a:spLocks noGrp="1"/>
          </p:cNvSpPr>
          <p:nvPr>
            <p:ph type="sldNum" sz="quarter" idx="10"/>
          </p:nvPr>
        </p:nvSpPr>
        <p:spPr/>
        <p:txBody>
          <a:bodyPr/>
          <a:lstStyle/>
          <a:p>
            <a:fld id="{F210B20A-7B10-4135-953B-420F8F0D2EC6}" type="slidenum">
              <a:rPr lang="zh-CN" altLang="en-US" smtClean="0"/>
              <a:t>27</a:t>
            </a:fld>
            <a:endParaRPr lang="zh-CN" altLang="en-US"/>
          </a:p>
        </p:txBody>
      </p:sp>
    </p:spTree>
    <p:extLst>
      <p:ext uri="{BB962C8B-B14F-4D97-AF65-F5344CB8AC3E}">
        <p14:creationId xmlns:p14="http://schemas.microsoft.com/office/powerpoint/2010/main" val="1988967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Vần</a:t>
            </a:r>
            <a:r>
              <a:rPr lang="en-US" dirty="0"/>
              <a:t>, </a:t>
            </a:r>
            <a:r>
              <a:rPr lang="en-US" dirty="0" err="1"/>
              <a:t>nhịp</a:t>
            </a:r>
            <a:r>
              <a:rPr lang="en-US" dirty="0"/>
              <a:t>, </a:t>
            </a:r>
            <a:r>
              <a:rPr lang="en-US" dirty="0" err="1"/>
              <a:t>bố</a:t>
            </a:r>
            <a:r>
              <a:rPr lang="en-US" baseline="0" dirty="0"/>
              <a:t> </a:t>
            </a:r>
            <a:r>
              <a:rPr lang="en-US" baseline="0" dirty="0" err="1"/>
              <a:t>cục</a:t>
            </a:r>
            <a:r>
              <a:rPr lang="en-US" baseline="0" dirty="0"/>
              <a:t>, </a:t>
            </a:r>
            <a:r>
              <a:rPr lang="en-US" baseline="0" dirty="0" err="1"/>
              <a:t>đối</a:t>
            </a:r>
            <a:r>
              <a:rPr lang="en-US" baseline="0" dirty="0"/>
              <a:t> (ở </a:t>
            </a:r>
            <a:r>
              <a:rPr lang="en-US" baseline="0" dirty="0" err="1"/>
              <a:t>hai</a:t>
            </a:r>
            <a:r>
              <a:rPr lang="en-US" baseline="0" dirty="0"/>
              <a:t> </a:t>
            </a:r>
            <a:r>
              <a:rPr lang="en-US" baseline="0" dirty="0" err="1"/>
              <a:t>câu</a:t>
            </a:r>
            <a:r>
              <a:rPr lang="en-US" baseline="0" dirty="0"/>
              <a:t> </a:t>
            </a:r>
            <a:r>
              <a:rPr lang="en-US" baseline="0" dirty="0" err="1"/>
              <a:t>thực</a:t>
            </a:r>
            <a:r>
              <a:rPr lang="en-US" baseline="0" dirty="0"/>
              <a:t> </a:t>
            </a:r>
            <a:r>
              <a:rPr lang="en-US" baseline="0" dirty="0" err="1"/>
              <a:t>và</a:t>
            </a:r>
            <a:r>
              <a:rPr lang="en-US" baseline="0" dirty="0"/>
              <a:t> </a:t>
            </a:r>
            <a:r>
              <a:rPr lang="en-US" baseline="0" dirty="0" err="1"/>
              <a:t>hai</a:t>
            </a:r>
            <a:r>
              <a:rPr lang="en-US" baseline="0" dirty="0"/>
              <a:t> </a:t>
            </a:r>
            <a:r>
              <a:rPr lang="en-US" baseline="0" dirty="0" err="1"/>
              <a:t>câu</a:t>
            </a:r>
            <a:r>
              <a:rPr lang="en-US" baseline="0" dirty="0"/>
              <a:t> </a:t>
            </a:r>
            <a:r>
              <a:rPr lang="en-US" baseline="0" dirty="0" err="1"/>
              <a:t>luận</a:t>
            </a:r>
            <a:r>
              <a:rPr lang="en-US" baseline="0" dirty="0"/>
              <a:t>)</a:t>
            </a:r>
          </a:p>
          <a:p>
            <a:r>
              <a:rPr lang="en-US" baseline="0" dirty="0" err="1"/>
              <a:t>Bài</a:t>
            </a:r>
            <a:r>
              <a:rPr lang="en-US" baseline="0" dirty="0"/>
              <a:t> </a:t>
            </a:r>
            <a:r>
              <a:rPr lang="en-US" baseline="0" dirty="0" err="1"/>
              <a:t>thơ</a:t>
            </a:r>
            <a:r>
              <a:rPr lang="en-US" baseline="0" dirty="0"/>
              <a:t> </a:t>
            </a:r>
            <a:r>
              <a:rPr lang="en-US" baseline="0" dirty="0" err="1"/>
              <a:t>gieo</a:t>
            </a:r>
            <a:r>
              <a:rPr lang="en-US" baseline="0" dirty="0"/>
              <a:t> </a:t>
            </a:r>
            <a:r>
              <a:rPr lang="en-US" baseline="0" dirty="0" err="1"/>
              <a:t>vần</a:t>
            </a:r>
            <a:r>
              <a:rPr lang="en-US" baseline="0" dirty="0"/>
              <a:t> “om” ở </a:t>
            </a:r>
            <a:r>
              <a:rPr lang="en-US" baseline="0" dirty="0" err="1"/>
              <a:t>các</a:t>
            </a:r>
            <a:r>
              <a:rPr lang="en-US" baseline="0" dirty="0"/>
              <a:t> </a:t>
            </a:r>
            <a:r>
              <a:rPr lang="en-US" baseline="0" dirty="0" err="1"/>
              <a:t>chữ</a:t>
            </a:r>
            <a:r>
              <a:rPr lang="en-US" baseline="0" dirty="0"/>
              <a:t> </a:t>
            </a:r>
            <a:r>
              <a:rPr lang="en-US" baseline="0" dirty="0" err="1"/>
              <a:t>cuối</a:t>
            </a:r>
            <a:r>
              <a:rPr lang="en-US" baseline="0" dirty="0"/>
              <a:t> </a:t>
            </a:r>
            <a:r>
              <a:rPr lang="en-US" baseline="0" dirty="0" err="1"/>
              <a:t>của</a:t>
            </a:r>
            <a:r>
              <a:rPr lang="en-US" baseline="0" dirty="0"/>
              <a:t> </a:t>
            </a:r>
            <a:r>
              <a:rPr lang="en-US" baseline="0" dirty="0" err="1"/>
              <a:t>ác</a:t>
            </a:r>
            <a:r>
              <a:rPr lang="en-US" baseline="0" dirty="0"/>
              <a:t> </a:t>
            </a:r>
            <a:r>
              <a:rPr lang="en-US" baseline="0" dirty="0" err="1"/>
              <a:t>câu</a:t>
            </a:r>
            <a:r>
              <a:rPr lang="en-US" baseline="0" dirty="0"/>
              <a:t> 1,2,4,6,8 – </a:t>
            </a:r>
            <a:r>
              <a:rPr lang="en-US" baseline="0" dirty="0" err="1"/>
              <a:t>thanh</a:t>
            </a:r>
            <a:r>
              <a:rPr lang="en-US" baseline="0" dirty="0"/>
              <a:t> </a:t>
            </a:r>
            <a:r>
              <a:rPr lang="en-US" baseline="0" dirty="0" err="1"/>
              <a:t>bằng</a:t>
            </a:r>
            <a:r>
              <a:rPr lang="en-US" baseline="0" dirty="0"/>
              <a:t>, </a:t>
            </a:r>
            <a:r>
              <a:rPr lang="en-US" baseline="0" dirty="0" err="1"/>
              <a:t>chủ</a:t>
            </a:r>
            <a:r>
              <a:rPr lang="en-US" baseline="0" dirty="0"/>
              <a:t> </a:t>
            </a:r>
            <a:r>
              <a:rPr lang="en-US" baseline="0" dirty="0" err="1"/>
              <a:t>yếu</a:t>
            </a:r>
            <a:r>
              <a:rPr lang="en-US" baseline="0" dirty="0"/>
              <a:t> </a:t>
            </a:r>
            <a:r>
              <a:rPr lang="en-US" baseline="0" dirty="0" err="1"/>
              <a:t>ngắt</a:t>
            </a:r>
            <a:r>
              <a:rPr lang="en-US" baseline="0" dirty="0"/>
              <a:t> </a:t>
            </a:r>
            <a:r>
              <a:rPr lang="en-US" baseline="0" dirty="0" err="1"/>
              <a:t>nhịp</a:t>
            </a:r>
            <a:r>
              <a:rPr lang="en-US" baseline="0" dirty="0"/>
              <a:t> 4/3</a:t>
            </a:r>
            <a:endParaRPr lang="en-US" dirty="0"/>
          </a:p>
        </p:txBody>
      </p:sp>
      <p:sp>
        <p:nvSpPr>
          <p:cNvPr id="4" name="Slide Number Placeholder 3"/>
          <p:cNvSpPr>
            <a:spLocks noGrp="1"/>
          </p:cNvSpPr>
          <p:nvPr>
            <p:ph type="sldNum" sz="quarter" idx="10"/>
          </p:nvPr>
        </p:nvSpPr>
        <p:spPr/>
        <p:txBody>
          <a:bodyPr/>
          <a:lstStyle/>
          <a:p>
            <a:fld id="{F210B20A-7B10-4135-953B-420F8F0D2EC6}" type="slidenum">
              <a:rPr lang="zh-CN" altLang="en-US" smtClean="0"/>
              <a:t>28</a:t>
            </a:fld>
            <a:endParaRPr lang="zh-CN" altLang="en-US"/>
          </a:p>
        </p:txBody>
      </p:sp>
    </p:spTree>
    <p:extLst>
      <p:ext uri="{BB962C8B-B14F-4D97-AF65-F5344CB8AC3E}">
        <p14:creationId xmlns:p14="http://schemas.microsoft.com/office/powerpoint/2010/main" val="500621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29</a:t>
            </a:fld>
            <a:endParaRPr lang="en-US"/>
          </a:p>
        </p:txBody>
      </p:sp>
    </p:spTree>
    <p:extLst>
      <p:ext uri="{BB962C8B-B14F-4D97-AF65-F5344CB8AC3E}">
        <p14:creationId xmlns:p14="http://schemas.microsoft.com/office/powerpoint/2010/main" val="2853382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Vâng</a:t>
            </a:r>
            <a:r>
              <a:rPr lang="en-US" dirty="0"/>
              <a:t> </a:t>
            </a:r>
            <a:r>
              <a:rPr lang="en-US" dirty="0" err="1"/>
              <a:t>mệnh</a:t>
            </a:r>
            <a:r>
              <a:rPr lang="en-US" dirty="0"/>
              <a:t> </a:t>
            </a:r>
            <a:r>
              <a:rPr lang="en-US" dirty="0" err="1"/>
              <a:t>vương</a:t>
            </a:r>
            <a:r>
              <a:rPr lang="en-US" dirty="0"/>
              <a:t>, </a:t>
            </a:r>
            <a:r>
              <a:rPr lang="en-US" dirty="0" err="1"/>
              <a:t>dẹp</a:t>
            </a:r>
            <a:r>
              <a:rPr lang="en-US" dirty="0"/>
              <a:t> </a:t>
            </a:r>
            <a:r>
              <a:rPr lang="en-US" dirty="0" err="1"/>
              <a:t>xâm</a:t>
            </a:r>
            <a:r>
              <a:rPr lang="en-US" dirty="0"/>
              <a:t> </a:t>
            </a:r>
            <a:r>
              <a:rPr lang="en-US" dirty="0" err="1"/>
              <a:t>lăng</a:t>
            </a:r>
            <a:r>
              <a:rPr lang="en-US" dirty="0"/>
              <a:t>, </a:t>
            </a:r>
            <a:r>
              <a:rPr lang="en-US" dirty="0" err="1"/>
              <a:t>lừng</a:t>
            </a:r>
            <a:r>
              <a:rPr lang="en-US" dirty="0"/>
              <a:t> </a:t>
            </a:r>
            <a:r>
              <a:rPr lang="en-US" dirty="0" err="1"/>
              <a:t>danh</a:t>
            </a:r>
            <a:r>
              <a:rPr lang="en-US" dirty="0"/>
              <a:t> </a:t>
            </a:r>
            <a:r>
              <a:rPr lang="en-US" dirty="0" err="1"/>
              <a:t>nữ</a:t>
            </a:r>
            <a:r>
              <a:rPr lang="en-US" dirty="0"/>
              <a:t> </a:t>
            </a:r>
            <a:r>
              <a:rPr lang="en-US" dirty="0" err="1"/>
              <a:t>tướng</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a:t>
            </a:fld>
            <a:endParaRPr lang="en-US"/>
          </a:p>
        </p:txBody>
      </p:sp>
    </p:spTree>
    <p:extLst>
      <p:ext uri="{BB962C8B-B14F-4D97-AF65-F5344CB8AC3E}">
        <p14:creationId xmlns:p14="http://schemas.microsoft.com/office/powerpoint/2010/main" val="22496183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30</a:t>
            </a:fld>
            <a:endParaRPr lang="en-US"/>
          </a:p>
        </p:txBody>
      </p:sp>
    </p:spTree>
    <p:extLst>
      <p:ext uri="{BB962C8B-B14F-4D97-AF65-F5344CB8AC3E}">
        <p14:creationId xmlns:p14="http://schemas.microsoft.com/office/powerpoint/2010/main" val="2147783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2. Hai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miêu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tả</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thời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không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nào</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gợi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tâm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gì</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31</a:t>
            </a:fld>
            <a:endParaRPr lang="en-US"/>
          </a:p>
        </p:txBody>
      </p:sp>
    </p:spTree>
    <p:extLst>
      <p:ext uri="{BB962C8B-B14F-4D97-AF65-F5344CB8AC3E}">
        <p14:creationId xmlns:p14="http://schemas.microsoft.com/office/powerpoint/2010/main" val="12561529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3. Hai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thực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luận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thể</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hiện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những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thái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xúc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nào</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32</a:t>
            </a:fld>
            <a:endParaRPr lang="en-US"/>
          </a:p>
        </p:txBody>
      </p:sp>
    </p:spTree>
    <p:extLst>
      <p:ext uri="{BB962C8B-B14F-4D97-AF65-F5344CB8AC3E}">
        <p14:creationId xmlns:p14="http://schemas.microsoft.com/office/powerpoint/2010/main" val="859458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3. Hai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thực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luận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thể</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hiện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những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thái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xúc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nào</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33</a:t>
            </a:fld>
            <a:endParaRPr lang="en-US"/>
          </a:p>
        </p:txBody>
      </p:sp>
    </p:spTree>
    <p:extLst>
      <p:ext uri="{BB962C8B-B14F-4D97-AF65-F5344CB8AC3E}">
        <p14:creationId xmlns:p14="http://schemas.microsoft.com/office/powerpoint/2010/main" val="15875700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4.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Chỉ</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sự</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chuyển</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mạch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xúc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kết</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r>
              <a:rPr lang="en-US" dirty="0"/>
              <a:t>(</a:t>
            </a:r>
            <a:r>
              <a:rPr lang="en-US" dirty="0" err="1"/>
              <a:t>Đối</a:t>
            </a:r>
            <a:r>
              <a:rPr lang="en-US" dirty="0"/>
              <a:t> </a:t>
            </a:r>
            <a:r>
              <a:rPr lang="en-US" dirty="0" err="1"/>
              <a:t>tượng</a:t>
            </a:r>
            <a:r>
              <a:rPr lang="en-US" dirty="0"/>
              <a:t> </a:t>
            </a:r>
            <a:r>
              <a:rPr lang="en-US" dirty="0" err="1"/>
              <a:t>mà</a:t>
            </a:r>
            <a:r>
              <a:rPr lang="en-US" dirty="0"/>
              <a:t> </a:t>
            </a:r>
            <a:r>
              <a:rPr lang="en-US" dirty="0" err="1"/>
              <a:t>nhân</a:t>
            </a:r>
            <a:r>
              <a:rPr lang="en-US" dirty="0"/>
              <a:t> </a:t>
            </a:r>
            <a:r>
              <a:rPr lang="en-US" dirty="0" err="1"/>
              <a:t>vật</a:t>
            </a:r>
            <a:r>
              <a:rPr lang="en-US" dirty="0"/>
              <a:t> </a:t>
            </a:r>
            <a:r>
              <a:rPr lang="en-US" dirty="0" err="1"/>
              <a:t>trữ</a:t>
            </a:r>
            <a:r>
              <a:rPr lang="en-US" dirty="0"/>
              <a:t> </a:t>
            </a:r>
            <a:r>
              <a:rPr lang="en-US" dirty="0" err="1"/>
              <a:t>tình</a:t>
            </a:r>
            <a:r>
              <a:rPr lang="en-US" dirty="0"/>
              <a:t> </a:t>
            </a:r>
            <a:r>
              <a:rPr lang="en-US" dirty="0" err="1"/>
              <a:t>hướng</a:t>
            </a:r>
            <a:r>
              <a:rPr lang="en-US" dirty="0"/>
              <a:t> </a:t>
            </a:r>
            <a:r>
              <a:rPr lang="en-US" dirty="0" err="1"/>
              <a:t>tới</a:t>
            </a:r>
            <a:r>
              <a:rPr lang="en-US" dirty="0"/>
              <a:t> ở </a:t>
            </a:r>
            <a:r>
              <a:rPr lang="en-US" dirty="0" err="1"/>
              <a:t>đây</a:t>
            </a:r>
            <a:r>
              <a:rPr lang="en-US" dirty="0"/>
              <a:t> </a:t>
            </a:r>
            <a:r>
              <a:rPr lang="en-US" dirty="0" err="1"/>
              <a:t>là</a:t>
            </a:r>
            <a:r>
              <a:rPr lang="en-US" dirty="0"/>
              <a:t> “</a:t>
            </a:r>
            <a:r>
              <a:rPr lang="en-US" dirty="0" err="1"/>
              <a:t>tài</a:t>
            </a:r>
            <a:r>
              <a:rPr lang="en-US" dirty="0"/>
              <a:t> </a:t>
            </a:r>
            <a:r>
              <a:rPr lang="en-US" dirty="0" err="1"/>
              <a:t>tử</a:t>
            </a:r>
            <a:r>
              <a:rPr lang="en-US" dirty="0"/>
              <a:t> </a:t>
            </a:r>
            <a:r>
              <a:rPr lang="en-US" dirty="0" err="1"/>
              <a:t>văn</a:t>
            </a:r>
            <a:r>
              <a:rPr lang="en-US" dirty="0"/>
              <a:t> </a:t>
            </a:r>
            <a:r>
              <a:rPr lang="en-US" dirty="0" err="1"/>
              <a:t>nhân</a:t>
            </a:r>
            <a:r>
              <a:rPr lang="en-US" dirty="0"/>
              <a:t>”. Em </a:t>
            </a:r>
            <a:r>
              <a:rPr lang="en-US" dirty="0" err="1"/>
              <a:t>hình</a:t>
            </a:r>
            <a:r>
              <a:rPr lang="en-US" dirty="0"/>
              <a:t> dung </a:t>
            </a:r>
            <a:r>
              <a:rPr lang="en-US" dirty="0" err="1"/>
              <a:t>họ</a:t>
            </a:r>
            <a:r>
              <a:rPr lang="en-US" dirty="0"/>
              <a:t> </a:t>
            </a:r>
            <a:r>
              <a:rPr lang="en-US" dirty="0" err="1"/>
              <a:t>là</a:t>
            </a:r>
            <a:r>
              <a:rPr lang="en-US" dirty="0"/>
              <a:t> </a:t>
            </a:r>
            <a:r>
              <a:rPr lang="en-US" dirty="0" err="1"/>
              <a:t>những</a:t>
            </a:r>
            <a:r>
              <a:rPr lang="en-US" dirty="0"/>
              <a:t> con </a:t>
            </a:r>
            <a:r>
              <a:rPr lang="en-US" dirty="0" err="1"/>
              <a:t>người</a:t>
            </a:r>
            <a:r>
              <a:rPr lang="en-US" dirty="0"/>
              <a:t> </a:t>
            </a:r>
            <a:r>
              <a:rPr lang="en-US" dirty="0" err="1"/>
              <a:t>như</a:t>
            </a:r>
            <a:r>
              <a:rPr lang="en-US" dirty="0"/>
              <a:t> </a:t>
            </a:r>
            <a:r>
              <a:rPr lang="en-US" dirty="0" err="1"/>
              <a:t>thế</a:t>
            </a:r>
            <a:r>
              <a:rPr lang="en-US" dirty="0"/>
              <a:t> </a:t>
            </a:r>
            <a:r>
              <a:rPr lang="en-US" dirty="0" err="1"/>
              <a:t>nào</a:t>
            </a:r>
            <a:r>
              <a:rPr lang="en-US" dirty="0"/>
              <a:t>?</a:t>
            </a:r>
            <a:r>
              <a:rPr lang="vi-VN" dirty="0"/>
              <a:t> Giọng điệu ở hai câu kết có giống với sáu câu đầu không? Lời khẳng định ở câu thơ cuối gợi tư thế và tâm trạng gì ở nhân vật trữ tình?</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34</a:t>
            </a:fld>
            <a:endParaRPr lang="en-US"/>
          </a:p>
        </p:txBody>
      </p:sp>
    </p:spTree>
    <p:extLst>
      <p:ext uri="{BB962C8B-B14F-4D97-AF65-F5344CB8AC3E}">
        <p14:creationId xmlns:p14="http://schemas.microsoft.com/office/powerpoint/2010/main" val="31367862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35</a:t>
            </a:fld>
            <a:endParaRPr lang="en-US"/>
          </a:p>
        </p:txBody>
      </p:sp>
    </p:spTree>
    <p:extLst>
      <p:ext uri="{BB962C8B-B14F-4D97-AF65-F5344CB8AC3E}">
        <p14:creationId xmlns:p14="http://schemas.microsoft.com/office/powerpoint/2010/main" val="36456720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5.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Nêu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chủ</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Chủ</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giúp</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em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hiểu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thêm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điều</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gì</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tưởng</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tác</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2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giả</a:t>
            </a:r>
            <a:r>
              <a:rPr lang="en-US" sz="12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36</a:t>
            </a:fld>
            <a:endParaRPr lang="en-US"/>
          </a:p>
        </p:txBody>
      </p:sp>
    </p:spTree>
    <p:extLst>
      <p:ext uri="{BB962C8B-B14F-4D97-AF65-F5344CB8AC3E}">
        <p14:creationId xmlns:p14="http://schemas.microsoft.com/office/powerpoint/2010/main" val="3552469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37</a:t>
            </a:fld>
            <a:endParaRPr lang="en-US"/>
          </a:p>
        </p:txBody>
      </p:sp>
    </p:spTree>
    <p:extLst>
      <p:ext uri="{BB962C8B-B14F-4D97-AF65-F5344CB8AC3E}">
        <p14:creationId xmlns:p14="http://schemas.microsoft.com/office/powerpoint/2010/main" val="25377700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38</a:t>
            </a:fld>
            <a:endParaRPr lang="en-US"/>
          </a:p>
        </p:txBody>
      </p:sp>
    </p:spTree>
    <p:extLst>
      <p:ext uri="{BB962C8B-B14F-4D97-AF65-F5344CB8AC3E}">
        <p14:creationId xmlns:p14="http://schemas.microsoft.com/office/powerpoint/2010/main" val="7376388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Gợi</a:t>
            </a:r>
            <a:r>
              <a:rPr lang="en-US" dirty="0"/>
              <a:t> ý </a:t>
            </a:r>
            <a:r>
              <a:rPr lang="en-US" dirty="0" err="1"/>
              <a:t>trình</a:t>
            </a:r>
            <a:r>
              <a:rPr lang="en-US" dirty="0"/>
              <a:t> </a:t>
            </a:r>
            <a:r>
              <a:rPr lang="en-US" dirty="0" err="1"/>
              <a:t>bày</a:t>
            </a:r>
            <a:r>
              <a:rPr lang="en-US" dirty="0"/>
              <a:t> </a:t>
            </a:r>
            <a:r>
              <a:rPr lang="en-US" dirty="0" err="1"/>
              <a:t>về</a:t>
            </a:r>
            <a:r>
              <a:rPr lang="en-US" dirty="0"/>
              <a:t> </a:t>
            </a:r>
            <a:r>
              <a:rPr lang="en-US" dirty="0" err="1"/>
              <a:t>hoàn</a:t>
            </a:r>
            <a:r>
              <a:rPr lang="en-US" dirty="0"/>
              <a:t> </a:t>
            </a:r>
            <a:r>
              <a:rPr lang="en-US" dirty="0" err="1"/>
              <a:t>cảnh</a:t>
            </a:r>
            <a:r>
              <a:rPr lang="en-US" dirty="0"/>
              <a:t> </a:t>
            </a:r>
            <a:r>
              <a:rPr lang="en-US" dirty="0" err="1"/>
              <a:t>sống</a:t>
            </a:r>
            <a:r>
              <a:rPr lang="en-US" dirty="0"/>
              <a:t>, </a:t>
            </a:r>
            <a:r>
              <a:rPr lang="en-US" dirty="0" err="1"/>
              <a:t>quyền</a:t>
            </a:r>
            <a:r>
              <a:rPr lang="en-US" dirty="0"/>
              <a:t> </a:t>
            </a:r>
            <a:r>
              <a:rPr lang="en-US" dirty="0" err="1"/>
              <a:t>lợi</a:t>
            </a:r>
            <a:r>
              <a:rPr lang="en-US" dirty="0"/>
              <a:t>, </a:t>
            </a:r>
            <a:r>
              <a:rPr lang="en-US" dirty="0" err="1"/>
              <a:t>trách</a:t>
            </a:r>
            <a:r>
              <a:rPr lang="en-US" dirty="0"/>
              <a:t> </a:t>
            </a:r>
            <a:r>
              <a:rPr lang="en-US" dirty="0" err="1"/>
              <a:t>nhiệm</a:t>
            </a:r>
            <a:r>
              <a:rPr lang="en-US" dirty="0"/>
              <a:t> </a:t>
            </a:r>
            <a:r>
              <a:rPr lang="en-US" dirty="0" err="1"/>
              <a:t>và</a:t>
            </a:r>
            <a:r>
              <a:rPr lang="en-US" dirty="0"/>
              <a:t> </a:t>
            </a:r>
            <a:r>
              <a:rPr lang="en-US" dirty="0" err="1"/>
              <a:t>khát</a:t>
            </a:r>
            <a:r>
              <a:rPr lang="en-US" dirty="0"/>
              <a:t> </a:t>
            </a:r>
            <a:r>
              <a:rPr lang="en-US" dirty="0" err="1"/>
              <a:t>vọng</a:t>
            </a:r>
            <a:r>
              <a:rPr lang="en-US" dirty="0"/>
              <a:t> … </a:t>
            </a:r>
            <a:r>
              <a:rPr lang="en-US" dirty="0" err="1"/>
              <a:t>của</a:t>
            </a:r>
            <a:r>
              <a:rPr lang="en-US" dirty="0"/>
              <a:t> </a:t>
            </a:r>
            <a:r>
              <a:rPr lang="en-US" dirty="0" err="1"/>
              <a:t>phụ</a:t>
            </a:r>
            <a:r>
              <a:rPr lang="en-US" dirty="0"/>
              <a:t> </a:t>
            </a:r>
            <a:r>
              <a:rPr lang="en-US" dirty="0" err="1"/>
              <a:t>nữ</a:t>
            </a:r>
            <a:r>
              <a:rPr lang="en-US" dirty="0"/>
              <a:t> </a:t>
            </a:r>
            <a:r>
              <a:rPr lang="en-US" dirty="0" err="1"/>
              <a:t>trong</a:t>
            </a:r>
            <a:r>
              <a:rPr lang="en-US" dirty="0"/>
              <a:t> </a:t>
            </a:r>
            <a:r>
              <a:rPr lang="en-US" dirty="0" err="1"/>
              <a:t>xã</a:t>
            </a:r>
            <a:r>
              <a:rPr lang="en-US" dirty="0"/>
              <a:t> </a:t>
            </a:r>
            <a:r>
              <a:rPr lang="en-US" dirty="0" err="1"/>
              <a:t>hội</a:t>
            </a:r>
            <a:r>
              <a:rPr lang="en-US" dirty="0"/>
              <a:t> </a:t>
            </a:r>
            <a:r>
              <a:rPr lang="en-US" dirty="0" err="1"/>
              <a:t>phong</a:t>
            </a:r>
            <a:r>
              <a:rPr lang="en-US" dirty="0"/>
              <a:t> </a:t>
            </a:r>
            <a:r>
              <a:rPr lang="en-US" dirty="0" err="1"/>
              <a:t>kiến</a:t>
            </a:r>
            <a:r>
              <a:rPr lang="en-US" dirty="0"/>
              <a:t> </a:t>
            </a:r>
            <a:r>
              <a:rPr lang="en-US" dirty="0" err="1"/>
              <a:t>và</a:t>
            </a:r>
            <a:r>
              <a:rPr lang="en-US" dirty="0"/>
              <a:t> </a:t>
            </a:r>
            <a:r>
              <a:rPr lang="en-US" dirty="0" err="1"/>
              <a:t>hiện</a:t>
            </a:r>
            <a:r>
              <a:rPr lang="en-US" dirty="0"/>
              <a:t> </a:t>
            </a:r>
            <a:r>
              <a:rPr lang="en-US" dirty="0" err="1"/>
              <a:t>đại</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39</a:t>
            </a:fld>
            <a:endParaRPr lang="en-US"/>
          </a:p>
        </p:txBody>
      </p:sp>
    </p:spTree>
    <p:extLst>
      <p:ext uri="{BB962C8B-B14F-4D97-AF65-F5344CB8AC3E}">
        <p14:creationId xmlns:p14="http://schemas.microsoft.com/office/powerpoint/2010/main" val="2496007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Người</a:t>
            </a:r>
            <a:r>
              <a:rPr lang="en-US" dirty="0"/>
              <a:t> </a:t>
            </a:r>
            <a:r>
              <a:rPr lang="en-US" dirty="0" err="1"/>
              <a:t>muốn</a:t>
            </a:r>
            <a:r>
              <a:rPr lang="en-US" dirty="0"/>
              <a:t> </a:t>
            </a:r>
            <a:r>
              <a:rPr lang="en-US" dirty="0" err="1"/>
              <a:t>cưỡi</a:t>
            </a:r>
            <a:r>
              <a:rPr lang="en-US" dirty="0"/>
              <a:t> </a:t>
            </a:r>
            <a:r>
              <a:rPr lang="en-US" dirty="0" err="1"/>
              <a:t>sóng</a:t>
            </a:r>
            <a:r>
              <a:rPr lang="en-US" dirty="0"/>
              <a:t> </a:t>
            </a:r>
            <a:r>
              <a:rPr lang="en-US" dirty="0" err="1"/>
              <a:t>đạp</a:t>
            </a:r>
            <a:r>
              <a:rPr lang="en-US" dirty="0"/>
              <a:t> </a:t>
            </a:r>
            <a:r>
              <a:rPr lang="en-US" dirty="0" err="1"/>
              <a:t>gió</a:t>
            </a:r>
            <a:r>
              <a:rPr lang="en-US" dirty="0"/>
              <a:t>, </a:t>
            </a:r>
            <a:r>
              <a:rPr lang="en-US" dirty="0" err="1"/>
              <a:t>chém</a:t>
            </a:r>
            <a:r>
              <a:rPr lang="en-US" dirty="0"/>
              <a:t> </a:t>
            </a:r>
            <a:r>
              <a:rPr lang="en-US" dirty="0" err="1"/>
              <a:t>cá</a:t>
            </a:r>
            <a:r>
              <a:rPr lang="en-US" dirty="0"/>
              <a:t> </a:t>
            </a:r>
            <a:r>
              <a:rPr lang="en-US" dirty="0" err="1"/>
              <a:t>kình</a:t>
            </a:r>
            <a:r>
              <a:rPr lang="en-US" dirty="0"/>
              <a:t> </a:t>
            </a:r>
            <a:r>
              <a:rPr lang="en-US" dirty="0" err="1"/>
              <a:t>biển</a:t>
            </a:r>
            <a:r>
              <a:rPr lang="en-US" dirty="0"/>
              <a:t> </a:t>
            </a:r>
            <a:r>
              <a:rPr lang="en-US" dirty="0" err="1"/>
              <a:t>Đông</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4</a:t>
            </a:fld>
            <a:endParaRPr lang="en-US"/>
          </a:p>
        </p:txBody>
      </p:sp>
    </p:spTree>
    <p:extLst>
      <p:ext uri="{BB962C8B-B14F-4D97-AF65-F5344CB8AC3E}">
        <p14:creationId xmlns:p14="http://schemas.microsoft.com/office/powerpoint/2010/main" val="2899864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Nữ</a:t>
            </a:r>
            <a:r>
              <a:rPr lang="en-US" dirty="0"/>
              <a:t> </a:t>
            </a:r>
            <a:r>
              <a:rPr lang="en-US" dirty="0" err="1"/>
              <a:t>sĩ</a:t>
            </a:r>
            <a:r>
              <a:rPr lang="en-US" dirty="0"/>
              <a:t> </a:t>
            </a:r>
            <a:r>
              <a:rPr lang="en-US" dirty="0" err="1"/>
              <a:t>tài</a:t>
            </a:r>
            <a:r>
              <a:rPr lang="en-US" dirty="0"/>
              <a:t> </a:t>
            </a:r>
            <a:r>
              <a:rPr lang="en-US" dirty="0" err="1"/>
              <a:t>đức</a:t>
            </a:r>
            <a:r>
              <a:rPr lang="en-US" dirty="0"/>
              <a:t> </a:t>
            </a:r>
            <a:r>
              <a:rPr lang="en-US" dirty="0" err="1"/>
              <a:t>vẹn</a:t>
            </a:r>
            <a:r>
              <a:rPr lang="en-US" dirty="0"/>
              <a:t> </a:t>
            </a:r>
            <a:r>
              <a:rPr lang="en-US" dirty="0" err="1"/>
              <a:t>toàn</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5</a:t>
            </a:fld>
            <a:endParaRPr lang="en-US"/>
          </a:p>
        </p:txBody>
      </p:sp>
    </p:spTree>
    <p:extLst>
      <p:ext uri="{BB962C8B-B14F-4D97-AF65-F5344CB8AC3E}">
        <p14:creationId xmlns:p14="http://schemas.microsoft.com/office/powerpoint/2010/main" val="122677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Khí</a:t>
            </a:r>
            <a:r>
              <a:rPr lang="en-US" dirty="0"/>
              <a:t> </a:t>
            </a:r>
            <a:r>
              <a:rPr lang="en-US" dirty="0" err="1"/>
              <a:t>phách</a:t>
            </a:r>
            <a:r>
              <a:rPr lang="en-US" dirty="0"/>
              <a:t> </a:t>
            </a:r>
            <a:r>
              <a:rPr lang="en-US" dirty="0" err="1"/>
              <a:t>của</a:t>
            </a:r>
            <a:r>
              <a:rPr lang="en-US" dirty="0"/>
              <a:t> </a:t>
            </a:r>
            <a:r>
              <a:rPr lang="en-US" dirty="0" err="1"/>
              <a:t>nữ</a:t>
            </a:r>
            <a:r>
              <a:rPr lang="en-US" dirty="0"/>
              <a:t> </a:t>
            </a:r>
            <a:r>
              <a:rPr lang="en-US" dirty="0" err="1"/>
              <a:t>tướng</a:t>
            </a:r>
            <a:r>
              <a:rPr lang="en-US" dirty="0"/>
              <a:t> </a:t>
            </a:r>
            <a:r>
              <a:rPr lang="en-US" dirty="0" err="1"/>
              <a:t>Tây</a:t>
            </a:r>
            <a:r>
              <a:rPr lang="en-US" dirty="0"/>
              <a:t> </a:t>
            </a:r>
            <a:r>
              <a:rPr lang="en-US" dirty="0" err="1"/>
              <a:t>Sơn</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6</a:t>
            </a:fld>
            <a:endParaRPr lang="en-US"/>
          </a:p>
        </p:txBody>
      </p:sp>
    </p:spTree>
    <p:extLst>
      <p:ext uri="{BB962C8B-B14F-4D97-AF65-F5344CB8AC3E}">
        <p14:creationId xmlns:p14="http://schemas.microsoft.com/office/powerpoint/2010/main" val="748413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Nữ</a:t>
            </a:r>
            <a:r>
              <a:rPr lang="en-US" dirty="0"/>
              <a:t> </a:t>
            </a:r>
            <a:r>
              <a:rPr lang="en-US" dirty="0" err="1"/>
              <a:t>sĩ</a:t>
            </a:r>
            <a:r>
              <a:rPr lang="en-US" dirty="0"/>
              <a:t> </a:t>
            </a:r>
            <a:r>
              <a:rPr lang="en-US" dirty="0" err="1"/>
              <a:t>tài</a:t>
            </a:r>
            <a:r>
              <a:rPr lang="en-US" dirty="0"/>
              <a:t> </a:t>
            </a:r>
            <a:r>
              <a:rPr lang="en-US" dirty="0" err="1"/>
              <a:t>hoa</a:t>
            </a:r>
            <a:r>
              <a:rPr lang="en-US" dirty="0"/>
              <a:t> </a:t>
            </a:r>
            <a:r>
              <a:rPr lang="en-US" dirty="0" err="1"/>
              <a:t>bậc</a:t>
            </a:r>
            <a:r>
              <a:rPr lang="en-US" dirty="0"/>
              <a:t> </a:t>
            </a:r>
            <a:r>
              <a:rPr lang="en-US" dirty="0" err="1"/>
              <a:t>nhất</a:t>
            </a:r>
            <a:r>
              <a:rPr lang="en-US" dirty="0"/>
              <a:t> </a:t>
            </a:r>
            <a:r>
              <a:rPr lang="en-US" dirty="0" err="1"/>
              <a:t>trong</a:t>
            </a:r>
            <a:r>
              <a:rPr lang="en-US" dirty="0"/>
              <a:t> </a:t>
            </a:r>
            <a:r>
              <a:rPr lang="en-US" dirty="0" err="1"/>
              <a:t>thơ</a:t>
            </a:r>
            <a:r>
              <a:rPr lang="en-US" dirty="0"/>
              <a:t> </a:t>
            </a:r>
            <a:r>
              <a:rPr lang="en-US" dirty="0" err="1"/>
              <a:t>Nôm</a:t>
            </a:r>
            <a:endParaRPr lang="en-US" dirty="0"/>
          </a:p>
        </p:txBody>
      </p:sp>
      <p:sp>
        <p:nvSpPr>
          <p:cNvPr id="4" name="Slide Number Placeholder 3"/>
          <p:cNvSpPr>
            <a:spLocks noGrp="1"/>
          </p:cNvSpPr>
          <p:nvPr>
            <p:ph type="sldNum" sz="quarter" idx="5"/>
          </p:nvPr>
        </p:nvSpPr>
        <p:spPr/>
        <p:txBody>
          <a:bodyPr/>
          <a:lstStyle/>
          <a:p>
            <a:fld id="{6F6DB898-5747-4776-B813-931C786069D0}" type="slidenum">
              <a:rPr lang="en-US" smtClean="0"/>
              <a:t>7</a:t>
            </a:fld>
            <a:endParaRPr lang="en-US"/>
          </a:p>
        </p:txBody>
      </p:sp>
    </p:spTree>
    <p:extLst>
      <p:ext uri="{BB962C8B-B14F-4D97-AF65-F5344CB8AC3E}">
        <p14:creationId xmlns:p14="http://schemas.microsoft.com/office/powerpoint/2010/main" val="3491598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8</a:t>
            </a:fld>
            <a:endParaRPr lang="en-US"/>
          </a:p>
        </p:txBody>
      </p:sp>
    </p:spTree>
    <p:extLst>
      <p:ext uri="{BB962C8B-B14F-4D97-AF65-F5344CB8AC3E}">
        <p14:creationId xmlns:p14="http://schemas.microsoft.com/office/powerpoint/2010/main" val="4271150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6DB898-5747-4776-B813-931C786069D0}" type="slidenum">
              <a:rPr lang="en-US" smtClean="0"/>
              <a:t>9</a:t>
            </a:fld>
            <a:endParaRPr lang="en-US"/>
          </a:p>
        </p:txBody>
      </p:sp>
    </p:spTree>
    <p:extLst>
      <p:ext uri="{BB962C8B-B14F-4D97-AF65-F5344CB8AC3E}">
        <p14:creationId xmlns:p14="http://schemas.microsoft.com/office/powerpoint/2010/main" val="789119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8099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03914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34083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9"/>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828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909620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828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992310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2"/>
          </a:xfrm>
        </p:spPr>
        <p:txBody>
          <a:bodyPr anchor="t"/>
          <a:lstStyle>
            <a:lvl1pPr algn="l">
              <a:defRPr sz="8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0"/>
          </a:xfrm>
        </p:spPr>
        <p:txBody>
          <a:bodyPr anchor="b"/>
          <a:lstStyle>
            <a:lvl1pPr marL="0" indent="0">
              <a:buNone/>
              <a:defRPr sz="4000">
                <a:solidFill>
                  <a:schemeClr val="tx1">
                    <a:tint val="7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828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12594900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800226"/>
            <a:ext cx="8077200" cy="5091112"/>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800226"/>
            <a:ext cx="8077200" cy="5091112"/>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828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553468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8"/>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2670"/>
            <a:ext cx="8080376" cy="95964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914400" y="3262312"/>
            <a:ext cx="8080376" cy="5926932"/>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828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32762754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828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3522611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828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8889871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4"/>
            <a:ext cx="6016626" cy="1743076"/>
          </a:xfrm>
        </p:spPr>
        <p:txBody>
          <a:bodyPr anchor="b"/>
          <a:lstStyle>
            <a:lvl1pPr algn="l">
              <a:defRPr sz="4000" b="1"/>
            </a:lvl1pPr>
          </a:lstStyle>
          <a:p>
            <a:r>
              <a:rPr lang="en-US"/>
              <a:t>Click to edit Master title style</a:t>
            </a:r>
          </a:p>
        </p:txBody>
      </p:sp>
      <p:sp>
        <p:nvSpPr>
          <p:cNvPr id="3" name="Content Placeholder 2"/>
          <p:cNvSpPr>
            <a:spLocks noGrp="1"/>
          </p:cNvSpPr>
          <p:nvPr>
            <p:ph idx="1"/>
          </p:nvPr>
        </p:nvSpPr>
        <p:spPr>
          <a:xfrm>
            <a:off x="7150100" y="409577"/>
            <a:ext cx="10223500" cy="877967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3"/>
            <a:ext cx="6016626" cy="703659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828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1513307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566880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8"/>
          </a:xfrm>
        </p:spPr>
        <p:txBody>
          <a:bodyPr anchor="b"/>
          <a:lstStyle>
            <a:lvl1pPr algn="l">
              <a:defRPr sz="4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p:nvPr>
        </p:nvSpPr>
        <p:spPr>
          <a:xfrm>
            <a:off x="3584576" y="8051007"/>
            <a:ext cx="10972800" cy="120729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828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29209415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828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1223792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309562"/>
            <a:ext cx="4114800" cy="658177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309562"/>
            <a:ext cx="12039600" cy="65817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828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2152655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46567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2899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1216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11439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858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40869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15060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2000"/>
            <a:lum/>
            <a:extLst>
              <a:ext uri="{96DAC541-7B7A-43D3-8B79-37D633B846F1}">
                <asvg:svgBlip xmlns="" xmlns:asvg="http://schemas.microsoft.com/office/drawing/2016/SVG/main" r:embed="rId14"/>
              </a:ext>
            </a:extLst>
          </a:blip>
          <a:srcRect/>
          <a:stretch>
            <a:fillRect t="-37000" b="-3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5/5/2026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8116439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8"/>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2"/>
            <a:ext cx="16459200" cy="67889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6"/>
            <a:ext cx="4267200" cy="547688"/>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00"/>
            <a:fld id="{67CAB675-0451-46BA-B838-2996E7357EA3}" type="datetimeFigureOut">
              <a:rPr lang="en-US" smtClean="0">
                <a:solidFill>
                  <a:prstClr val="black">
                    <a:tint val="75000"/>
                  </a:prstClr>
                </a:solidFill>
              </a:rPr>
              <a:pPr defTabSz="1828800"/>
              <a:t>5/5/2026</a:t>
            </a:fld>
            <a:endParaRPr lang="en-US">
              <a:solidFill>
                <a:prstClr val="black">
                  <a:tint val="75000"/>
                </a:prstClr>
              </a:solidFill>
            </a:endParaRPr>
          </a:p>
        </p:txBody>
      </p:sp>
      <p:sp>
        <p:nvSpPr>
          <p:cNvPr id="5" name="Footer Placeholder 4"/>
          <p:cNvSpPr>
            <a:spLocks noGrp="1"/>
          </p:cNvSpPr>
          <p:nvPr>
            <p:ph type="ftr" sz="quarter" idx="3"/>
          </p:nvPr>
        </p:nvSpPr>
        <p:spPr>
          <a:xfrm>
            <a:off x="6248400" y="9534526"/>
            <a:ext cx="5791200" cy="547688"/>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00"/>
            <a:endParaRPr lang="en-US">
              <a:solidFill>
                <a:prstClr val="black">
                  <a:tint val="75000"/>
                </a:prstClr>
              </a:solidFill>
            </a:endParaRPr>
          </a:p>
        </p:txBody>
      </p:sp>
      <p:sp>
        <p:nvSpPr>
          <p:cNvPr id="6" name="Slide Number Placeholder 5"/>
          <p:cNvSpPr>
            <a:spLocks noGrp="1"/>
          </p:cNvSpPr>
          <p:nvPr>
            <p:ph type="sldNum" sz="quarter" idx="4"/>
          </p:nvPr>
        </p:nvSpPr>
        <p:spPr>
          <a:xfrm>
            <a:off x="13106400" y="9534526"/>
            <a:ext cx="4267200" cy="547688"/>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00"/>
            <a:fld id="{2A664AD2-069D-416A-AF7A-E600FA375D8A}" type="slidenum">
              <a:rPr lang="en-US" smtClean="0">
                <a:solidFill>
                  <a:prstClr val="black">
                    <a:tint val="75000"/>
                  </a:prstClr>
                </a:solidFill>
              </a:rPr>
              <a:pPr defTabSz="1828800"/>
              <a:t>‹#›</a:t>
            </a:fld>
            <a:endParaRPr lang="en-US">
              <a:solidFill>
                <a:prstClr val="black">
                  <a:tint val="75000"/>
                </a:prstClr>
              </a:solidFill>
            </a:endParaRPr>
          </a:p>
        </p:txBody>
      </p:sp>
    </p:spTree>
    <p:extLst>
      <p:ext uri="{BB962C8B-B14F-4D97-AF65-F5344CB8AC3E}">
        <p14:creationId xmlns:p14="http://schemas.microsoft.com/office/powerpoint/2010/main" val="286298162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1828800" rtl="0" eaLnBrk="1" latinLnBrk="0" hangingPunct="1">
        <a:spcBef>
          <a:spcPct val="0"/>
        </a:spcBef>
        <a:buNone/>
        <a:defRPr sz="8800" kern="1200">
          <a:solidFill>
            <a:schemeClr val="tx1"/>
          </a:solidFill>
          <a:latin typeface="+mj-lt"/>
          <a:ea typeface="+mj-ea"/>
          <a:cs typeface="+mj-cs"/>
        </a:defRPr>
      </a:lvl1pPr>
    </p:titleStyle>
    <p:bodyStyle>
      <a:lvl1pPr marL="685800" indent="-685800" algn="l" defTabSz="1828800" rtl="0"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l" defTabSz="1828800"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l" defTabSz="18288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5.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8.sv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1.sv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7" Type="http://schemas.microsoft.com/office/2007/relationships/hdphoto" Target="../media/hdphoto4.wdp"/><Relationship Id="rId2" Type="http://schemas.openxmlformats.org/officeDocument/2006/relationships/image" Target="../media/image40.jpeg"/><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slide" Target="slide41.xml"/><Relationship Id="rId4" Type="http://schemas.microsoft.com/office/2007/relationships/hdphoto" Target="../media/hdphoto3.wdp"/></Relationships>
</file>

<file path=ppt/slides/_rels/slide41.xml.rels><?xml version="1.0" encoding="UTF-8" standalone="yes"?>
<Relationships xmlns="http://schemas.openxmlformats.org/package/2006/relationships"><Relationship Id="rId13" Type="http://schemas.microsoft.com/office/2007/relationships/hdphoto" Target="../media/hdphoto10.wdp"/><Relationship Id="rId18" Type="http://schemas.openxmlformats.org/officeDocument/2006/relationships/image" Target="../media/image51.png"/><Relationship Id="rId26" Type="http://schemas.microsoft.com/office/2007/relationships/hdphoto" Target="../media/hdphoto16.wdp"/><Relationship Id="rId39" Type="http://schemas.microsoft.com/office/2007/relationships/hdphoto" Target="../media/hdphoto22.wdp"/><Relationship Id="rId21" Type="http://schemas.microsoft.com/office/2007/relationships/hdphoto" Target="../media/hdphoto14.wdp"/><Relationship Id="rId34" Type="http://schemas.microsoft.com/office/2007/relationships/hdphoto" Target="../media/hdphoto20.wdp"/><Relationship Id="rId42" Type="http://schemas.microsoft.com/office/2007/relationships/hdphoto" Target="../media/hdphoto23.wdp"/><Relationship Id="rId47" Type="http://schemas.openxmlformats.org/officeDocument/2006/relationships/image" Target="../media/image65.png"/><Relationship Id="rId50" Type="http://schemas.openxmlformats.org/officeDocument/2006/relationships/image" Target="../media/image66.png"/><Relationship Id="rId55" Type="http://schemas.openxmlformats.org/officeDocument/2006/relationships/slide" Target="slide46.xml"/><Relationship Id="rId7" Type="http://schemas.microsoft.com/office/2007/relationships/hdphoto" Target="../media/hdphoto7.wdp"/><Relationship Id="rId12" Type="http://schemas.openxmlformats.org/officeDocument/2006/relationships/image" Target="../media/image48.png"/><Relationship Id="rId17" Type="http://schemas.microsoft.com/office/2007/relationships/hdphoto" Target="../media/hdphoto12.wdp"/><Relationship Id="rId25" Type="http://schemas.openxmlformats.org/officeDocument/2006/relationships/image" Target="../media/image55.png"/><Relationship Id="rId33" Type="http://schemas.openxmlformats.org/officeDocument/2006/relationships/image" Target="../media/image59.png"/><Relationship Id="rId38" Type="http://schemas.openxmlformats.org/officeDocument/2006/relationships/image" Target="../media/image62.png"/><Relationship Id="rId46" Type="http://schemas.openxmlformats.org/officeDocument/2006/relationships/slide" Target="slide43.xml"/><Relationship Id="rId2" Type="http://schemas.openxmlformats.org/officeDocument/2006/relationships/image" Target="../media/image43.png"/><Relationship Id="rId16" Type="http://schemas.openxmlformats.org/officeDocument/2006/relationships/image" Target="../media/image50.png"/><Relationship Id="rId20" Type="http://schemas.openxmlformats.org/officeDocument/2006/relationships/image" Target="../media/image52.png"/><Relationship Id="rId29" Type="http://schemas.openxmlformats.org/officeDocument/2006/relationships/image" Target="../media/image57.png"/><Relationship Id="rId41" Type="http://schemas.openxmlformats.org/officeDocument/2006/relationships/image" Target="../media/image63.png"/><Relationship Id="rId54" Type="http://schemas.microsoft.com/office/2007/relationships/hdphoto" Target="../media/hdphoto27.wdp"/><Relationship Id="rId1" Type="http://schemas.openxmlformats.org/officeDocument/2006/relationships/slideLayout" Target="../slideLayouts/slideLayout12.xml"/><Relationship Id="rId6" Type="http://schemas.openxmlformats.org/officeDocument/2006/relationships/image" Target="../media/image45.png"/><Relationship Id="rId11" Type="http://schemas.microsoft.com/office/2007/relationships/hdphoto" Target="../media/hdphoto9.wdp"/><Relationship Id="rId24" Type="http://schemas.openxmlformats.org/officeDocument/2006/relationships/image" Target="../media/image54.png"/><Relationship Id="rId32" Type="http://schemas.microsoft.com/office/2007/relationships/hdphoto" Target="../media/hdphoto19.wdp"/><Relationship Id="rId37" Type="http://schemas.microsoft.com/office/2007/relationships/hdphoto" Target="../media/hdphoto21.wdp"/><Relationship Id="rId40" Type="http://schemas.openxmlformats.org/officeDocument/2006/relationships/slide" Target="slide47.xml"/><Relationship Id="rId45" Type="http://schemas.microsoft.com/office/2007/relationships/hdphoto" Target="../media/hdphoto24.wdp"/><Relationship Id="rId53" Type="http://schemas.openxmlformats.org/officeDocument/2006/relationships/image" Target="../media/image67.png"/><Relationship Id="rId5" Type="http://schemas.microsoft.com/office/2007/relationships/hdphoto" Target="../media/hdphoto6.wdp"/><Relationship Id="rId15" Type="http://schemas.microsoft.com/office/2007/relationships/hdphoto" Target="../media/hdphoto11.wdp"/><Relationship Id="rId23" Type="http://schemas.microsoft.com/office/2007/relationships/hdphoto" Target="../media/hdphoto15.wdp"/><Relationship Id="rId28" Type="http://schemas.microsoft.com/office/2007/relationships/hdphoto" Target="../media/hdphoto17.wdp"/><Relationship Id="rId36" Type="http://schemas.openxmlformats.org/officeDocument/2006/relationships/image" Target="../media/image61.png"/><Relationship Id="rId49" Type="http://schemas.openxmlformats.org/officeDocument/2006/relationships/slide" Target="slide44.xml"/><Relationship Id="rId57" Type="http://schemas.microsoft.com/office/2007/relationships/hdphoto" Target="../media/hdphoto28.wdp"/><Relationship Id="rId10" Type="http://schemas.openxmlformats.org/officeDocument/2006/relationships/image" Target="../media/image47.png"/><Relationship Id="rId19" Type="http://schemas.microsoft.com/office/2007/relationships/hdphoto" Target="../media/hdphoto13.wdp"/><Relationship Id="rId31" Type="http://schemas.openxmlformats.org/officeDocument/2006/relationships/image" Target="../media/image58.png"/><Relationship Id="rId44" Type="http://schemas.openxmlformats.org/officeDocument/2006/relationships/image" Target="../media/image64.png"/><Relationship Id="rId52" Type="http://schemas.openxmlformats.org/officeDocument/2006/relationships/slide" Target="slide45.xml"/><Relationship Id="rId4" Type="http://schemas.openxmlformats.org/officeDocument/2006/relationships/image" Target="../media/image44.png"/><Relationship Id="rId9" Type="http://schemas.microsoft.com/office/2007/relationships/hdphoto" Target="../media/hdphoto8.wdp"/><Relationship Id="rId14" Type="http://schemas.openxmlformats.org/officeDocument/2006/relationships/image" Target="../media/image49.png"/><Relationship Id="rId22" Type="http://schemas.openxmlformats.org/officeDocument/2006/relationships/image" Target="../media/image53.png"/><Relationship Id="rId27" Type="http://schemas.openxmlformats.org/officeDocument/2006/relationships/image" Target="../media/image56.png"/><Relationship Id="rId30" Type="http://schemas.microsoft.com/office/2007/relationships/hdphoto" Target="../media/hdphoto18.wdp"/><Relationship Id="rId35" Type="http://schemas.openxmlformats.org/officeDocument/2006/relationships/image" Target="../media/image60.png"/><Relationship Id="rId43" Type="http://schemas.openxmlformats.org/officeDocument/2006/relationships/slide" Target="slide42.xml"/><Relationship Id="rId48" Type="http://schemas.microsoft.com/office/2007/relationships/hdphoto" Target="../media/hdphoto25.wdp"/><Relationship Id="rId56" Type="http://schemas.openxmlformats.org/officeDocument/2006/relationships/image" Target="../media/image68.png"/><Relationship Id="rId8" Type="http://schemas.openxmlformats.org/officeDocument/2006/relationships/image" Target="../media/image46.png"/><Relationship Id="rId51" Type="http://schemas.microsoft.com/office/2007/relationships/hdphoto" Target="../media/hdphoto26.wdp"/><Relationship Id="rId3" Type="http://schemas.microsoft.com/office/2007/relationships/hdphoto" Target="../media/hdphoto5.wdp"/></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2.xml"/><Relationship Id="rId6" Type="http://schemas.microsoft.com/office/2007/relationships/hdphoto" Target="../media/hdphoto29.wdp"/><Relationship Id="rId5" Type="http://schemas.openxmlformats.org/officeDocument/2006/relationships/image" Target="../media/image71.png"/><Relationship Id="rId4" Type="http://schemas.openxmlformats.org/officeDocument/2006/relationships/slide" Target="slide41.xml"/></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2.xml"/><Relationship Id="rId6" Type="http://schemas.microsoft.com/office/2007/relationships/hdphoto" Target="../media/hdphoto29.wdp"/><Relationship Id="rId5" Type="http://schemas.openxmlformats.org/officeDocument/2006/relationships/image" Target="../media/image71.png"/><Relationship Id="rId4" Type="http://schemas.openxmlformats.org/officeDocument/2006/relationships/slide" Target="slide41.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2.xml"/><Relationship Id="rId6" Type="http://schemas.microsoft.com/office/2007/relationships/hdphoto" Target="../media/hdphoto29.wdp"/><Relationship Id="rId5" Type="http://schemas.openxmlformats.org/officeDocument/2006/relationships/image" Target="../media/image71.png"/><Relationship Id="rId4" Type="http://schemas.openxmlformats.org/officeDocument/2006/relationships/slide" Target="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2.xml"/><Relationship Id="rId6" Type="http://schemas.microsoft.com/office/2007/relationships/hdphoto" Target="../media/hdphoto29.wdp"/><Relationship Id="rId5" Type="http://schemas.openxmlformats.org/officeDocument/2006/relationships/image" Target="../media/image71.png"/><Relationship Id="rId4" Type="http://schemas.openxmlformats.org/officeDocument/2006/relationships/slide" Target="slide41.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2.xml"/><Relationship Id="rId6" Type="http://schemas.microsoft.com/office/2007/relationships/hdphoto" Target="../media/hdphoto29.wdp"/><Relationship Id="rId5" Type="http://schemas.openxmlformats.org/officeDocument/2006/relationships/image" Target="../media/image71.png"/><Relationship Id="rId4" Type="http://schemas.openxmlformats.org/officeDocument/2006/relationships/slide" Target="slide41.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2.xml"/><Relationship Id="rId6" Type="http://schemas.microsoft.com/office/2007/relationships/hdphoto" Target="../media/hdphoto29.wdp"/><Relationship Id="rId5" Type="http://schemas.openxmlformats.org/officeDocument/2006/relationships/image" Target="../media/image71.png"/><Relationship Id="rId4" Type="http://schemas.openxmlformats.org/officeDocument/2006/relationships/slide" Target="slide4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FC5F0E9A-ABCB-550C-369E-7BF0E9C4188A}"/>
              </a:ext>
            </a:extLst>
          </p:cNvPr>
          <p:cNvGrpSpPr/>
          <p:nvPr/>
        </p:nvGrpSpPr>
        <p:grpSpPr>
          <a:xfrm>
            <a:off x="0" y="2552700"/>
            <a:ext cx="18288000" cy="7972406"/>
            <a:chOff x="0" y="-192506"/>
            <a:chExt cx="18288000" cy="7972406"/>
          </a:xfrm>
        </p:grpSpPr>
        <p:pic>
          <p:nvPicPr>
            <p:cNvPr id="3" name="Picture 2">
              <a:extLst>
                <a:ext uri="{FF2B5EF4-FFF2-40B4-BE49-F238E27FC236}">
                  <a16:creationId xmlns="" xmlns:a16="http://schemas.microsoft.com/office/drawing/2014/main" id="{7FB4AA9E-BA66-3653-D7CC-568B56808A4A}"/>
                </a:ext>
              </a:extLst>
            </p:cNvPr>
            <p:cNvPicPr>
              <a:picLocks noChangeAspect="1"/>
            </p:cNvPicPr>
            <p:nvPr/>
          </p:nvPicPr>
          <p:blipFill>
            <a:blip r:embed="rId3">
              <a:duotone>
                <a:schemeClr val="accent6">
                  <a:shade val="45000"/>
                  <a:satMod val="135000"/>
                </a:schemeClr>
                <a:prstClr val="white"/>
              </a:duotone>
            </a:blip>
            <a:stretch>
              <a:fillRect/>
            </a:stretch>
          </p:blipFill>
          <p:spPr>
            <a:xfrm>
              <a:off x="0" y="-192506"/>
              <a:ext cx="18288000" cy="7804679"/>
            </a:xfrm>
            <a:prstGeom prst="rect">
              <a:avLst/>
            </a:prstGeom>
          </p:spPr>
        </p:pic>
        <p:sp>
          <p:nvSpPr>
            <p:cNvPr id="2" name="TextBox 1">
              <a:extLst>
                <a:ext uri="{FF2B5EF4-FFF2-40B4-BE49-F238E27FC236}">
                  <a16:creationId xmlns="" xmlns:a16="http://schemas.microsoft.com/office/drawing/2014/main" id="{6B4322D1-A980-0D4B-8626-6741A13B6137}"/>
                </a:ext>
              </a:extLst>
            </p:cNvPr>
            <p:cNvSpPr txBox="1"/>
            <p:nvPr/>
          </p:nvSpPr>
          <p:spPr>
            <a:xfrm>
              <a:off x="1181100" y="2314594"/>
              <a:ext cx="15925800" cy="1504258"/>
            </a:xfrm>
            <a:prstGeom prst="rect">
              <a:avLst/>
            </a:prstGeom>
          </p:spPr>
          <p:txBody>
            <a:bodyPr wrap="square" lIns="0" tIns="0" rIns="0" bIns="0" rtlCol="0" anchor="t">
              <a:spAutoFit/>
            </a:bodyPr>
            <a:lstStyle/>
            <a:p>
              <a:pPr algn="ctr">
                <a:lnSpc>
                  <a:spcPct val="80000"/>
                </a:lnSpc>
              </a:pPr>
              <a:r>
                <a:rPr lang="en-US" sz="11500" b="1" dirty="0">
                  <a:latin typeface="#9Slide05 Harman Script Inline" panose="02000507020000020003" pitchFamily="2" charset="0"/>
                  <a:cs typeface="Times New Roman" pitchFamily="18" charset="0"/>
                </a:rPr>
                <a:t>Danh </a:t>
              </a:r>
              <a:r>
                <a:rPr lang="en-US" sz="11500" b="1" dirty="0" err="1">
                  <a:latin typeface="#9Slide05 Harman Script Inline" panose="02000507020000020003" pitchFamily="2" charset="0"/>
                  <a:cs typeface="Times New Roman" pitchFamily="18" charset="0"/>
                </a:rPr>
                <a:t>nhân</a:t>
              </a:r>
              <a:r>
                <a:rPr lang="en-US" sz="11500" b="1" dirty="0">
                  <a:latin typeface="#9Slide05 Harman Script Inline" panose="02000507020000020003" pitchFamily="2" charset="0"/>
                  <a:cs typeface="Times New Roman" pitchFamily="18" charset="0"/>
                </a:rPr>
                <a:t> </a:t>
              </a:r>
              <a:r>
                <a:rPr lang="en-US" sz="11500" b="1" dirty="0" err="1">
                  <a:latin typeface="#9Slide05 Harman Script Inline" panose="02000507020000020003" pitchFamily="2" charset="0"/>
                  <a:cs typeface="Times New Roman" pitchFamily="18" charset="0"/>
                </a:rPr>
                <a:t>đất</a:t>
              </a:r>
              <a:r>
                <a:rPr lang="en-US" sz="11500" b="1" dirty="0">
                  <a:latin typeface="#9Slide05 Harman Script Inline" panose="02000507020000020003" pitchFamily="2" charset="0"/>
                  <a:cs typeface="Times New Roman" pitchFamily="18" charset="0"/>
                </a:rPr>
                <a:t> </a:t>
              </a:r>
              <a:r>
                <a:rPr lang="en-US" sz="11500" b="1" dirty="0" err="1">
                  <a:latin typeface="#9Slide05 Harman Script Inline" panose="02000507020000020003" pitchFamily="2" charset="0"/>
                  <a:cs typeface="Times New Roman" pitchFamily="18" charset="0"/>
                </a:rPr>
                <a:t>Việt</a:t>
              </a:r>
              <a:endParaRPr lang="nl-NL" sz="11500" b="1" dirty="0">
                <a:latin typeface="#9Slide05 Harman Script Inline" panose="02000507020000020003" pitchFamily="2" charset="0"/>
                <a:cs typeface="Times New Roman" pitchFamily="18" charset="0"/>
              </a:endParaRPr>
            </a:p>
          </p:txBody>
        </p:sp>
        <p:sp>
          <p:nvSpPr>
            <p:cNvPr id="4" name="Freeform 2">
              <a:extLst>
                <a:ext uri="{FF2B5EF4-FFF2-40B4-BE49-F238E27FC236}">
                  <a16:creationId xmlns="" xmlns:a16="http://schemas.microsoft.com/office/drawing/2014/main" id="{EB370E1F-A4FC-D2A6-1EF2-42EA03A81F45}"/>
                </a:ext>
              </a:extLst>
            </p:cNvPr>
            <p:cNvSpPr/>
            <p:nvPr/>
          </p:nvSpPr>
          <p:spPr>
            <a:xfrm>
              <a:off x="4648200" y="3789485"/>
              <a:ext cx="9753600" cy="3990415"/>
            </a:xfrm>
            <a:custGeom>
              <a:avLst/>
              <a:gdLst/>
              <a:ahLst/>
              <a:cxnLst/>
              <a:rect l="l" t="t" r="r" b="b"/>
              <a:pathLst>
                <a:path w="12843326" h="5254491">
                  <a:moveTo>
                    <a:pt x="0" y="0"/>
                  </a:moveTo>
                  <a:lnTo>
                    <a:pt x="12843326" y="0"/>
                  </a:lnTo>
                  <a:lnTo>
                    <a:pt x="12843326" y="5254492"/>
                  </a:lnTo>
                  <a:lnTo>
                    <a:pt x="0" y="5254492"/>
                  </a:lnTo>
                  <a:lnTo>
                    <a:pt x="0" y="0"/>
                  </a:lnTo>
                  <a:close/>
                </a:path>
              </a:pathLst>
            </a:custGeom>
            <a:blipFill>
              <a:blip r:embed="rId4"/>
              <a:stretch>
                <a:fillRect/>
              </a:stretch>
            </a:blipFill>
          </p:spPr>
          <p:txBody>
            <a:bodyPr/>
            <a:lstStyle/>
            <a:p>
              <a:endParaRPr lang="en-US"/>
            </a:p>
          </p:txBody>
        </p:sp>
      </p:grpSp>
      <p:sp>
        <p:nvSpPr>
          <p:cNvPr id="6" name="TextBox 5">
            <a:extLst>
              <a:ext uri="{FF2B5EF4-FFF2-40B4-BE49-F238E27FC236}">
                <a16:creationId xmlns="" xmlns:a16="http://schemas.microsoft.com/office/drawing/2014/main" id="{9CDC341B-4580-9AD1-AAA7-4E4864F03D78}"/>
              </a:ext>
            </a:extLst>
          </p:cNvPr>
          <p:cNvSpPr txBox="1"/>
          <p:nvPr/>
        </p:nvSpPr>
        <p:spPr>
          <a:xfrm>
            <a:off x="1371600" y="1045741"/>
            <a:ext cx="15316200" cy="738664"/>
          </a:xfrm>
          <a:prstGeom prst="rect">
            <a:avLst/>
          </a:prstGeom>
        </p:spPr>
        <p:txBody>
          <a:bodyPr wrap="square" lIns="0" tIns="0" rIns="0" bIns="0" rtlCol="0" anchor="t">
            <a:spAutoFit/>
          </a:bodyPr>
          <a:lstStyle/>
          <a:p>
            <a:pPr algn="ctr"/>
            <a:r>
              <a:rPr lang="nl-NL" sz="4800" b="1" dirty="0">
                <a:latin typeface="Times New Roman" pitchFamily="18" charset="0"/>
                <a:cs typeface="Times New Roman" pitchFamily="18" charset="0"/>
              </a:rPr>
              <a:t>Hãy kể tên các vị nữ danh nhân Việt Nam.</a:t>
            </a:r>
            <a:endParaRPr lang="en-US" sz="4800" b="1" dirty="0">
              <a:latin typeface="Times New Roman" pitchFamily="18" charset="0"/>
              <a:cs typeface="Times New Roman" pitchFamily="18" charset="0"/>
            </a:endParaRPr>
          </a:p>
        </p:txBody>
      </p:sp>
    </p:spTree>
    <p:extLst>
      <p:ext uri="{BB962C8B-B14F-4D97-AF65-F5344CB8AC3E}">
        <p14:creationId xmlns:p14="http://schemas.microsoft.com/office/powerpoint/2010/main" val="136036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13D570F5-0A65-5CD0-7DD1-EC4B9D551902}"/>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 xmlns:a16="http://schemas.microsoft.com/office/drawing/2014/main" id="{43A9E3A1-A692-C1A4-311D-96B7496264E8}"/>
              </a:ext>
            </a:extLst>
          </p:cNvPr>
          <p:cNvSpPr txBox="1"/>
          <p:nvPr/>
        </p:nvSpPr>
        <p:spPr>
          <a:xfrm>
            <a:off x="1371600" y="1045741"/>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a. Đọc</a:t>
            </a:r>
            <a:endParaRPr lang="en-US" sz="4400" dirty="0">
              <a:latin typeface="Times New Roman" pitchFamily="18" charset="0"/>
              <a:cs typeface="Times New Roman" pitchFamily="18" charset="0"/>
            </a:endParaRPr>
          </a:p>
        </p:txBody>
      </p:sp>
      <p:sp>
        <p:nvSpPr>
          <p:cNvPr id="3" name="Rectangle 2">
            <a:extLst>
              <a:ext uri="{FF2B5EF4-FFF2-40B4-BE49-F238E27FC236}">
                <a16:creationId xmlns="" xmlns:a16="http://schemas.microsoft.com/office/drawing/2014/main" id="{D0F42A70-40E6-3CE9-AD76-DC905807CC4F}"/>
              </a:ext>
            </a:extLst>
          </p:cNvPr>
          <p:cNvSpPr/>
          <p:nvPr/>
        </p:nvSpPr>
        <p:spPr>
          <a:xfrm>
            <a:off x="5181600" y="2705100"/>
            <a:ext cx="11506200" cy="7376378"/>
          </a:xfrm>
          <a:prstGeom prst="rect">
            <a:avLst/>
          </a:prstGeom>
        </p:spPr>
        <p:txBody>
          <a:bodyPr wrap="square">
            <a:spAutoFit/>
          </a:bodyPr>
          <a:lstStyle/>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gà</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văng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vẳng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gáy</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trên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bom</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Oán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hận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trông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ra</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khắp</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mọi</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chòm</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Mõ</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thảm</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không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khua</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mà</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cũng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cốc</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Chuông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sầu</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chẳng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đánh</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cớ</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sao</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om?</a:t>
            </a:r>
          </a:p>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Trước</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nghe</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những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thêm</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rầu</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rĩ</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Sau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giận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vì</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duyên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để</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mõm</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mòm</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Tài</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tử</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văn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nhân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ai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Thân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này</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đâu</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đã</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chịu</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già</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tom!</a:t>
            </a:r>
          </a:p>
          <a:p>
            <a:pPr lvl="0" algn="r" defTabSz="1371600">
              <a:spcAft>
                <a:spcPts val="1125"/>
              </a:spcAft>
              <a:defRPr/>
            </a:pP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Xuân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đời</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Lữ</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Huy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Nguyên</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tuyển</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soạn</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giới</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thiệu</a:t>
            </a:r>
            <a:r>
              <a:rPr lang="en-US" sz="40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NXB Văn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học</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Hà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Nội</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1998, tr.38)</a:t>
            </a:r>
          </a:p>
        </p:txBody>
      </p:sp>
      <p:sp>
        <p:nvSpPr>
          <p:cNvPr id="5" name="TextBox 4">
            <a:extLst>
              <a:ext uri="{FF2B5EF4-FFF2-40B4-BE49-F238E27FC236}">
                <a16:creationId xmlns="" xmlns:a16="http://schemas.microsoft.com/office/drawing/2014/main" id="{F0BA7633-3BDB-A46F-827E-8A903192AAE6}"/>
              </a:ext>
            </a:extLst>
          </p:cNvPr>
          <p:cNvSpPr txBox="1"/>
          <p:nvPr/>
        </p:nvSpPr>
        <p:spPr>
          <a:xfrm>
            <a:off x="2943225" y="1562100"/>
            <a:ext cx="12651117" cy="1504258"/>
          </a:xfrm>
          <a:prstGeom prst="rect">
            <a:avLst/>
          </a:prstGeom>
        </p:spPr>
        <p:txBody>
          <a:bodyPr wrap="square" lIns="0" tIns="0" rIns="0" bIns="0" rtlCol="0" anchor="t">
            <a:spAutoFit/>
          </a:bodyPr>
          <a:lstStyle/>
          <a:p>
            <a:pPr algn="ctr">
              <a:lnSpc>
                <a:spcPct val="80000"/>
              </a:lnSpc>
            </a:pPr>
            <a:r>
              <a:rPr lang="nl-NL" sz="11500" b="1" dirty="0">
                <a:solidFill>
                  <a:srgbClr val="FF0000"/>
                </a:solidFill>
                <a:latin typeface="#9Slide05 Hummingbird" panose="02000505000000020002" pitchFamily="2" charset="0"/>
                <a:cs typeface="Times New Roman" pitchFamily="18" charset="0"/>
              </a:rPr>
              <a:t>Tự tình </a:t>
            </a:r>
            <a:r>
              <a:rPr lang="en-US" sz="8000" b="1" dirty="0">
                <a:solidFill>
                  <a:srgbClr val="FF0000"/>
                </a:solidFill>
                <a:latin typeface="#9Slide05 Hummingbird" panose="02000505000000020002" pitchFamily="2" charset="0"/>
                <a:cs typeface="Times New Roman" pitchFamily="18" charset="0"/>
              </a:rPr>
              <a:t>(</a:t>
            </a:r>
            <a:r>
              <a:rPr lang="en-US" sz="8000" b="1" dirty="0" err="1">
                <a:solidFill>
                  <a:srgbClr val="FF0000"/>
                </a:solidFill>
                <a:latin typeface="#9Slide05 Hummingbird" panose="02000505000000020002" pitchFamily="2" charset="0"/>
                <a:cs typeface="Times New Roman" pitchFamily="18" charset="0"/>
              </a:rPr>
              <a:t>Bài</a:t>
            </a:r>
            <a:r>
              <a:rPr lang="en-US" sz="8000" b="1" dirty="0">
                <a:solidFill>
                  <a:srgbClr val="FF0000"/>
                </a:solidFill>
                <a:latin typeface="#9Slide05 Hummingbird" panose="02000505000000020002" pitchFamily="2" charset="0"/>
                <a:cs typeface="Times New Roman" pitchFamily="18" charset="0"/>
              </a:rPr>
              <a:t> 2) – </a:t>
            </a:r>
            <a:r>
              <a:rPr lang="en-US" sz="8000" b="1" dirty="0" err="1">
                <a:solidFill>
                  <a:srgbClr val="FF0000"/>
                </a:solidFill>
                <a:latin typeface="#9Slide05 Hummingbird" panose="02000505000000020002" pitchFamily="2" charset="0"/>
                <a:cs typeface="Times New Roman" pitchFamily="18" charset="0"/>
              </a:rPr>
              <a:t>Hồ</a:t>
            </a:r>
            <a:r>
              <a:rPr lang="en-US" sz="8000" b="1" dirty="0">
                <a:solidFill>
                  <a:srgbClr val="FF0000"/>
                </a:solidFill>
                <a:latin typeface="#9Slide05 Hummingbird" panose="02000505000000020002" pitchFamily="2" charset="0"/>
                <a:cs typeface="Times New Roman" pitchFamily="18" charset="0"/>
              </a:rPr>
              <a:t> Xuân </a:t>
            </a:r>
            <a:r>
              <a:rPr lang="en-US" sz="8000" b="1" dirty="0" err="1">
                <a:solidFill>
                  <a:srgbClr val="FF0000"/>
                </a:solidFill>
                <a:latin typeface="#9Slide05 Hummingbird" panose="02000505000000020002" pitchFamily="2" charset="0"/>
                <a:cs typeface="Times New Roman" pitchFamily="18" charset="0"/>
              </a:rPr>
              <a:t>Hương</a:t>
            </a:r>
            <a:endParaRPr lang="nl-NL" sz="11500" b="1" dirty="0">
              <a:solidFill>
                <a:srgbClr val="FF0000"/>
              </a:solidFill>
              <a:latin typeface="#9Slide05 Hummingbird" panose="02000505000000020002" pitchFamily="2" charset="0"/>
              <a:cs typeface="Times New Roman" pitchFamily="18" charset="0"/>
            </a:endParaRPr>
          </a:p>
        </p:txBody>
      </p:sp>
      <p:sp>
        <p:nvSpPr>
          <p:cNvPr id="7" name="Freeform 6">
            <a:extLst>
              <a:ext uri="{FF2B5EF4-FFF2-40B4-BE49-F238E27FC236}">
                <a16:creationId xmlns="" xmlns:a16="http://schemas.microsoft.com/office/drawing/2014/main" id="{FD9F3199-A852-BBFF-9D3B-FB9D29F0A122}"/>
              </a:ext>
            </a:extLst>
          </p:cNvPr>
          <p:cNvSpPr/>
          <p:nvPr/>
        </p:nvSpPr>
        <p:spPr>
          <a:xfrm>
            <a:off x="-4085467" y="3314700"/>
            <a:ext cx="8916948" cy="8229600"/>
          </a:xfrm>
          <a:custGeom>
            <a:avLst/>
            <a:gdLst/>
            <a:ahLst/>
            <a:cxnLst/>
            <a:rect l="l" t="t" r="r" b="b"/>
            <a:pathLst>
              <a:path w="8916948" h="8229600">
                <a:moveTo>
                  <a:pt x="0" y="0"/>
                </a:moveTo>
                <a:lnTo>
                  <a:pt x="8916948" y="0"/>
                </a:lnTo>
                <a:lnTo>
                  <a:pt x="8916948" y="8229600"/>
                </a:lnTo>
                <a:lnTo>
                  <a:pt x="0" y="8229600"/>
                </a:lnTo>
                <a:lnTo>
                  <a:pt x="0" y="0"/>
                </a:lnTo>
                <a:close/>
              </a:path>
            </a:pathLst>
          </a:custGeom>
          <a:blipFill>
            <a:blip r:embed="rId3"/>
            <a:stretch>
              <a:fillRect/>
            </a:stretch>
          </a:blipFill>
        </p:spPr>
        <p:txBody>
          <a:bodyPr/>
          <a:lstStyle/>
          <a:p>
            <a:endParaRPr lang="en-US"/>
          </a:p>
        </p:txBody>
      </p:sp>
      <p:sp>
        <p:nvSpPr>
          <p:cNvPr id="8" name="Freeform 7">
            <a:extLst>
              <a:ext uri="{FF2B5EF4-FFF2-40B4-BE49-F238E27FC236}">
                <a16:creationId xmlns="" xmlns:a16="http://schemas.microsoft.com/office/drawing/2014/main" id="{8F509488-ED0D-A865-3673-CDF87EEA975F}"/>
              </a:ext>
            </a:extLst>
          </p:cNvPr>
          <p:cNvSpPr/>
          <p:nvPr/>
        </p:nvSpPr>
        <p:spPr>
          <a:xfrm>
            <a:off x="12725400" y="-342900"/>
            <a:ext cx="5554579" cy="5791200"/>
          </a:xfrm>
          <a:custGeom>
            <a:avLst/>
            <a:gdLst/>
            <a:ahLst/>
            <a:cxnLst/>
            <a:rect l="l" t="t" r="r" b="b"/>
            <a:pathLst>
              <a:path w="2429510" h="3435960">
                <a:moveTo>
                  <a:pt x="0" y="0"/>
                </a:moveTo>
                <a:lnTo>
                  <a:pt x="2429510" y="0"/>
                </a:lnTo>
                <a:lnTo>
                  <a:pt x="2429510" y="3435960"/>
                </a:lnTo>
                <a:lnTo>
                  <a:pt x="0" y="3435960"/>
                </a:lnTo>
                <a:lnTo>
                  <a:pt x="0" y="0"/>
                </a:lnTo>
                <a:close/>
              </a:path>
            </a:pathLst>
          </a:custGeom>
          <a:blipFill>
            <a:blip r:embed="rId4"/>
            <a:stretch>
              <a:fillRect l="-143126" b="-211795"/>
            </a:stretch>
          </a:blipFill>
        </p:spPr>
        <p:txBody>
          <a:bodyPr/>
          <a:lstStyle/>
          <a:p>
            <a:endParaRPr lang="en-US"/>
          </a:p>
        </p:txBody>
      </p:sp>
    </p:spTree>
    <p:extLst>
      <p:ext uri="{BB962C8B-B14F-4D97-AF65-F5344CB8AC3E}">
        <p14:creationId xmlns:p14="http://schemas.microsoft.com/office/powerpoint/2010/main" val="204018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 xmlns:a16="http://schemas.microsoft.com/office/drawing/2014/main" id="{F29AD83E-0475-A513-B22B-F8FCB8868103}"/>
              </a:ext>
            </a:extLst>
          </p:cNvPr>
          <p:cNvPicPr>
            <a:picLocks noChangeAspect="1"/>
          </p:cNvPicPr>
          <p:nvPr/>
        </p:nvPicPr>
        <p:blipFill>
          <a:blip r:embed="rId3"/>
          <a:stretch>
            <a:fillRect/>
          </a:stretch>
        </p:blipFill>
        <p:spPr>
          <a:xfrm>
            <a:off x="942474" y="4000500"/>
            <a:ext cx="15850974" cy="5596613"/>
          </a:xfrm>
          <a:prstGeom prst="rect">
            <a:avLst/>
          </a:prstGeom>
        </p:spPr>
      </p:pic>
      <p:sp>
        <p:nvSpPr>
          <p:cNvPr id="3" name="Rectangle 2">
            <a:extLst>
              <a:ext uri="{FF2B5EF4-FFF2-40B4-BE49-F238E27FC236}">
                <a16:creationId xmlns="" xmlns:a16="http://schemas.microsoft.com/office/drawing/2014/main" id="{CD1E8CC1-6223-9147-871E-DB47F2C1FE0B}"/>
              </a:ext>
            </a:extLst>
          </p:cNvPr>
          <p:cNvSpPr/>
          <p:nvPr/>
        </p:nvSpPr>
        <p:spPr>
          <a:xfrm>
            <a:off x="1600200" y="4301138"/>
            <a:ext cx="15849600" cy="769441"/>
          </a:xfrm>
          <a:prstGeom prst="rect">
            <a:avLst/>
          </a:prstGeom>
        </p:spPr>
        <p:txBody>
          <a:bodyPr wrap="square">
            <a:spAutoFit/>
          </a:bodyPr>
          <a:lstStyle/>
          <a:p>
            <a:pPr lvl="0" algn="just" defTabSz="1371600">
              <a:spcAft>
                <a:spcPts val="1125"/>
              </a:spcAft>
              <a:defRPr/>
            </a:pP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1: </a:t>
            </a:r>
            <a:r>
              <a:rPr lang="pt-BR" sz="4400" b="1" dirty="0">
                <a:solidFill>
                  <a:schemeClr val="bg1"/>
                </a:solidFill>
                <a:latin typeface="Times New Roman" panose="02020603050405020304" pitchFamily="18" charset="0"/>
                <a:cs typeface="Times New Roman" panose="02020603050405020304" pitchFamily="18" charset="0"/>
              </a:rPr>
              <a:t>Từ “bom” trong bài thơ có nghĩa là gì?</a:t>
            </a:r>
            <a:endPar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F5F379AC-0FE0-2696-BD37-92F3F694C4A0}"/>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FC03D1C4-77D7-A8C2-A980-977EC987426D}"/>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b. Chú thích</a:t>
            </a:r>
            <a:endParaRPr lang="en-US" sz="4400" dirty="0">
              <a:latin typeface="Times New Roman" pitchFamily="18" charset="0"/>
              <a:cs typeface="Times New Roman" pitchFamily="18" charset="0"/>
            </a:endParaRPr>
          </a:p>
        </p:txBody>
      </p:sp>
      <p:sp>
        <p:nvSpPr>
          <p:cNvPr id="9" name="TextBox 8">
            <a:extLst>
              <a:ext uri="{FF2B5EF4-FFF2-40B4-BE49-F238E27FC236}">
                <a16:creationId xmlns="" xmlns:a16="http://schemas.microsoft.com/office/drawing/2014/main" id="{E46B5B44-2863-3EDE-0A2B-15E9F5F207A0}"/>
              </a:ext>
            </a:extLst>
          </p:cNvPr>
          <p:cNvSpPr txBox="1"/>
          <p:nvPr/>
        </p:nvSpPr>
        <p:spPr>
          <a:xfrm>
            <a:off x="3124200" y="5750121"/>
            <a:ext cx="12039600" cy="3477875"/>
          </a:xfrm>
          <a:prstGeom prst="rect">
            <a:avLst/>
          </a:prstGeom>
          <a:noFill/>
        </p:spPr>
        <p:txBody>
          <a:bodyPr wrap="square">
            <a:spAutoFit/>
          </a:bodyPr>
          <a:lstStyle/>
          <a:p>
            <a:pPr marL="742950" indent="-742950">
              <a:buAutoNum type="alphaUcPeriod"/>
            </a:pPr>
            <a:r>
              <a:rPr lang="vi-VN" sz="4400" dirty="0">
                <a:solidFill>
                  <a:schemeClr val="bg1"/>
                </a:solidFill>
                <a:latin typeface="+mj-lt"/>
              </a:rPr>
              <a:t>Một loại trái cây.</a:t>
            </a:r>
            <a:endParaRPr lang="en-US" sz="4400" dirty="0">
              <a:solidFill>
                <a:schemeClr val="bg1"/>
              </a:solidFill>
              <a:latin typeface="+mj-lt"/>
            </a:endParaRPr>
          </a:p>
          <a:p>
            <a:pPr marL="742950" indent="-742950">
              <a:buAutoNum type="alphaUcPeriod"/>
            </a:pPr>
            <a:r>
              <a:rPr lang="vi-VN" sz="4400" dirty="0">
                <a:solidFill>
                  <a:schemeClr val="bg1"/>
                </a:solidFill>
                <a:latin typeface="+mj-lt"/>
              </a:rPr>
              <a:t>Giàn cao, nơi gà đậu hoặc nơi đặt bu gà trên thuyền. </a:t>
            </a:r>
            <a:endParaRPr lang="en-US" sz="4400" dirty="0">
              <a:solidFill>
                <a:schemeClr val="bg1"/>
              </a:solidFill>
              <a:latin typeface="+mj-lt"/>
            </a:endParaRPr>
          </a:p>
          <a:p>
            <a:pPr marL="742950" indent="-742950">
              <a:buAutoNum type="alphaUcPeriod"/>
            </a:pPr>
            <a:r>
              <a:rPr lang="vi-VN" sz="4400" dirty="0">
                <a:solidFill>
                  <a:schemeClr val="bg1"/>
                </a:solidFill>
                <a:latin typeface="+mj-lt"/>
              </a:rPr>
              <a:t>Một loại nhạc cụ.</a:t>
            </a:r>
            <a:endParaRPr lang="en-US" sz="4400" dirty="0">
              <a:solidFill>
                <a:schemeClr val="bg1"/>
              </a:solidFill>
              <a:latin typeface="+mj-lt"/>
            </a:endParaRPr>
          </a:p>
          <a:p>
            <a:pPr marL="742950" indent="-742950">
              <a:buAutoNum type="alphaUcPeriod"/>
            </a:pPr>
            <a:r>
              <a:rPr lang="vi-VN" sz="4400" dirty="0">
                <a:solidFill>
                  <a:schemeClr val="bg1"/>
                </a:solidFill>
                <a:latin typeface="+mj-lt"/>
              </a:rPr>
              <a:t>Một loại trang phục.</a:t>
            </a:r>
            <a:endParaRPr lang="en-US" sz="4400" dirty="0">
              <a:solidFill>
                <a:schemeClr val="bg1"/>
              </a:solidFill>
              <a:latin typeface="+mj-lt"/>
            </a:endParaRPr>
          </a:p>
        </p:txBody>
      </p:sp>
      <p:pic>
        <p:nvPicPr>
          <p:cNvPr id="11" name="Picture 10" descr="A blue spiral notebook with a yellow pencil&#10;&#10;Description automatically generated">
            <a:extLst>
              <a:ext uri="{FF2B5EF4-FFF2-40B4-BE49-F238E27FC236}">
                <a16:creationId xmlns="" xmlns:a16="http://schemas.microsoft.com/office/drawing/2014/main" id="{85E9BE68-EBA0-6116-EDEC-0D6362D020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73200" y="1243263"/>
            <a:ext cx="3657607" cy="3657607"/>
          </a:xfrm>
          <a:prstGeom prst="rect">
            <a:avLst/>
          </a:prstGeom>
        </p:spPr>
      </p:pic>
      <p:pic>
        <p:nvPicPr>
          <p:cNvPr id="13" name="Picture 12" descr="A green check mark on a black background&#10;&#10;Description automatically generated">
            <a:extLst>
              <a:ext uri="{FF2B5EF4-FFF2-40B4-BE49-F238E27FC236}">
                <a16:creationId xmlns="" xmlns:a16="http://schemas.microsoft.com/office/drawing/2014/main" id="{B109C82B-E7E7-0A20-8328-5C55764C95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58800" y="6507757"/>
            <a:ext cx="1249195" cy="1249195"/>
          </a:xfrm>
          <a:prstGeom prst="rect">
            <a:avLst/>
          </a:prstGeom>
        </p:spPr>
      </p:pic>
      <p:sp>
        <p:nvSpPr>
          <p:cNvPr id="17" name="TextBox 16">
            <a:extLst>
              <a:ext uri="{FF2B5EF4-FFF2-40B4-BE49-F238E27FC236}">
                <a16:creationId xmlns="" xmlns:a16="http://schemas.microsoft.com/office/drawing/2014/main" id="{C261C359-36F7-9B23-B57E-08E08B2B7FCE}"/>
              </a:ext>
            </a:extLst>
          </p:cNvPr>
          <p:cNvSpPr txBox="1"/>
          <p:nvPr/>
        </p:nvSpPr>
        <p:spPr>
          <a:xfrm>
            <a:off x="2818441" y="2273190"/>
            <a:ext cx="12651117" cy="1504258"/>
          </a:xfrm>
          <a:prstGeom prst="rect">
            <a:avLst/>
          </a:prstGeom>
        </p:spPr>
        <p:txBody>
          <a:bodyPr wrap="square" lIns="0" tIns="0" rIns="0" bIns="0" rtlCol="0" anchor="t">
            <a:spAutoFit/>
          </a:bodyPr>
          <a:lstStyle/>
          <a:p>
            <a:pPr algn="ctr">
              <a:lnSpc>
                <a:spcPct val="80000"/>
              </a:lnSpc>
            </a:pPr>
            <a:r>
              <a:rPr lang="en-US" sz="11500" b="1" dirty="0" err="1">
                <a:solidFill>
                  <a:srgbClr val="FF0000"/>
                </a:solidFill>
                <a:latin typeface="#9Slide05 Dancing Script" panose="03080800040507000D00" pitchFamily="66" charset="0"/>
                <a:cs typeface="Times New Roman" pitchFamily="18" charset="0"/>
              </a:rPr>
              <a:t>Triệu</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phú</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từ</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vựng</a:t>
            </a:r>
            <a:endParaRPr lang="nl-NL" sz="11500" b="1" dirty="0">
              <a:solidFill>
                <a:srgbClr val="FF0000"/>
              </a:solidFill>
              <a:latin typeface="#9Slide05 Dancing Script" panose="03080800040507000D00" pitchFamily="66" charset="0"/>
              <a:cs typeface="Times New Roman" pitchFamily="18" charset="0"/>
            </a:endParaRPr>
          </a:p>
        </p:txBody>
      </p:sp>
      <p:sp>
        <p:nvSpPr>
          <p:cNvPr id="19" name="Freeform 5">
            <a:extLst>
              <a:ext uri="{FF2B5EF4-FFF2-40B4-BE49-F238E27FC236}">
                <a16:creationId xmlns="" xmlns:a16="http://schemas.microsoft.com/office/drawing/2014/main" id="{28FFEFAC-1AA1-CAD9-2A3D-41B80AAE7EC5}"/>
              </a:ext>
            </a:extLst>
          </p:cNvPr>
          <p:cNvSpPr/>
          <p:nvPr/>
        </p:nvSpPr>
        <p:spPr>
          <a:xfrm>
            <a:off x="-725805" y="6172200"/>
            <a:ext cx="3669030" cy="4114800"/>
          </a:xfrm>
          <a:custGeom>
            <a:avLst/>
            <a:gdLst/>
            <a:ahLst/>
            <a:cxnLst/>
            <a:rect l="l" t="t" r="r" b="b"/>
            <a:pathLst>
              <a:path w="3669030" h="4114800">
                <a:moveTo>
                  <a:pt x="0" y="0"/>
                </a:moveTo>
                <a:lnTo>
                  <a:pt x="3669030" y="0"/>
                </a:lnTo>
                <a:lnTo>
                  <a:pt x="3669030"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349588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anim calcmode="lin" valueType="num">
                                      <p:cBhvr>
                                        <p:cTn id="13" dur="2000" fill="hold"/>
                                        <p:tgtEl>
                                          <p:spTgt spid="11"/>
                                        </p:tgtEl>
                                        <p:attrNameLst>
                                          <p:attrName>ppt_w</p:attrName>
                                        </p:attrNameLst>
                                      </p:cBhvr>
                                      <p:tavLst>
                                        <p:tav tm="0" fmla="#ppt_w*sin(2.5*pi*$)">
                                          <p:val>
                                            <p:fltVal val="0"/>
                                          </p:val>
                                        </p:tav>
                                        <p:tav tm="100000">
                                          <p:val>
                                            <p:fltVal val="1"/>
                                          </p:val>
                                        </p:tav>
                                      </p:tavLst>
                                    </p:anim>
                                    <p:anim calcmode="lin" valueType="num">
                                      <p:cBhvr>
                                        <p:cTn id="14" dur="2000" fill="hold"/>
                                        <p:tgtEl>
                                          <p:spTgt spid="11"/>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000"/>
                                        <p:tgtEl>
                                          <p:spTgt spid="17"/>
                                        </p:tgtEl>
                                      </p:cBhvr>
                                    </p:animEffect>
                                    <p:anim calcmode="lin" valueType="num">
                                      <p:cBhvr>
                                        <p:cTn id="18" dur="2000" fill="hold"/>
                                        <p:tgtEl>
                                          <p:spTgt spid="17"/>
                                        </p:tgtEl>
                                        <p:attrNameLst>
                                          <p:attrName>ppt_w</p:attrName>
                                        </p:attrNameLst>
                                      </p:cBhvr>
                                      <p:tavLst>
                                        <p:tav tm="0" fmla="#ppt_w*sin(2.5*pi*$)">
                                          <p:val>
                                            <p:fltVal val="0"/>
                                          </p:val>
                                        </p:tav>
                                        <p:tav tm="100000">
                                          <p:val>
                                            <p:fltVal val="1"/>
                                          </p:val>
                                        </p:tav>
                                      </p:tavLst>
                                    </p:anim>
                                    <p:anim calcmode="lin" valueType="num">
                                      <p:cBhvr>
                                        <p:cTn id="19" dur="20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80">
                                          <p:stCondLst>
                                            <p:cond delay="0"/>
                                          </p:stCondLst>
                                        </p:cTn>
                                        <p:tgtEl>
                                          <p:spTgt spid="13"/>
                                        </p:tgtEl>
                                      </p:cBhvr>
                                    </p:animEffect>
                                    <p:anim calcmode="lin" valueType="num">
                                      <p:cBhvr>
                                        <p:cTn id="4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7" dur="26">
                                          <p:stCondLst>
                                            <p:cond delay="650"/>
                                          </p:stCondLst>
                                        </p:cTn>
                                        <p:tgtEl>
                                          <p:spTgt spid="13"/>
                                        </p:tgtEl>
                                      </p:cBhvr>
                                      <p:to x="100000" y="60000"/>
                                    </p:animScale>
                                    <p:animScale>
                                      <p:cBhvr>
                                        <p:cTn id="48" dur="166" decel="50000">
                                          <p:stCondLst>
                                            <p:cond delay="676"/>
                                          </p:stCondLst>
                                        </p:cTn>
                                        <p:tgtEl>
                                          <p:spTgt spid="13"/>
                                        </p:tgtEl>
                                      </p:cBhvr>
                                      <p:to x="100000" y="100000"/>
                                    </p:animScale>
                                    <p:animScale>
                                      <p:cBhvr>
                                        <p:cTn id="49" dur="26">
                                          <p:stCondLst>
                                            <p:cond delay="1312"/>
                                          </p:stCondLst>
                                        </p:cTn>
                                        <p:tgtEl>
                                          <p:spTgt spid="13"/>
                                        </p:tgtEl>
                                      </p:cBhvr>
                                      <p:to x="100000" y="80000"/>
                                    </p:animScale>
                                    <p:animScale>
                                      <p:cBhvr>
                                        <p:cTn id="50" dur="166" decel="50000">
                                          <p:stCondLst>
                                            <p:cond delay="1338"/>
                                          </p:stCondLst>
                                        </p:cTn>
                                        <p:tgtEl>
                                          <p:spTgt spid="13"/>
                                        </p:tgtEl>
                                      </p:cBhvr>
                                      <p:to x="100000" y="100000"/>
                                    </p:animScale>
                                    <p:animScale>
                                      <p:cBhvr>
                                        <p:cTn id="51" dur="26">
                                          <p:stCondLst>
                                            <p:cond delay="1642"/>
                                          </p:stCondLst>
                                        </p:cTn>
                                        <p:tgtEl>
                                          <p:spTgt spid="13"/>
                                        </p:tgtEl>
                                      </p:cBhvr>
                                      <p:to x="100000" y="90000"/>
                                    </p:animScale>
                                    <p:animScale>
                                      <p:cBhvr>
                                        <p:cTn id="52" dur="166" decel="50000">
                                          <p:stCondLst>
                                            <p:cond delay="1668"/>
                                          </p:stCondLst>
                                        </p:cTn>
                                        <p:tgtEl>
                                          <p:spTgt spid="13"/>
                                        </p:tgtEl>
                                      </p:cBhvr>
                                      <p:to x="100000" y="100000"/>
                                    </p:animScale>
                                    <p:animScale>
                                      <p:cBhvr>
                                        <p:cTn id="53" dur="26">
                                          <p:stCondLst>
                                            <p:cond delay="1808"/>
                                          </p:stCondLst>
                                        </p:cTn>
                                        <p:tgtEl>
                                          <p:spTgt spid="13"/>
                                        </p:tgtEl>
                                      </p:cBhvr>
                                      <p:to x="100000" y="95000"/>
                                    </p:animScale>
                                    <p:animScale>
                                      <p:cBhvr>
                                        <p:cTn id="54"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89078052-56F4-8ADC-4E5E-B451DCA5FAF7}"/>
              </a:ext>
            </a:extLst>
          </p:cNvPr>
          <p:cNvPicPr>
            <a:picLocks noChangeAspect="1"/>
          </p:cNvPicPr>
          <p:nvPr/>
        </p:nvPicPr>
        <p:blipFill>
          <a:blip r:embed="rId3"/>
          <a:stretch>
            <a:fillRect/>
          </a:stretch>
        </p:blipFill>
        <p:spPr>
          <a:xfrm>
            <a:off x="942474" y="4000500"/>
            <a:ext cx="15850974" cy="5596613"/>
          </a:xfrm>
          <a:prstGeom prst="rect">
            <a:avLst/>
          </a:prstGeom>
        </p:spPr>
      </p:pic>
      <p:sp>
        <p:nvSpPr>
          <p:cNvPr id="3" name="Rectangle 2">
            <a:extLst>
              <a:ext uri="{FF2B5EF4-FFF2-40B4-BE49-F238E27FC236}">
                <a16:creationId xmlns="" xmlns:a16="http://schemas.microsoft.com/office/drawing/2014/main" id="{CD1E8CC1-6223-9147-871E-DB47F2C1FE0B}"/>
              </a:ext>
            </a:extLst>
          </p:cNvPr>
          <p:cNvSpPr/>
          <p:nvPr/>
        </p:nvSpPr>
        <p:spPr>
          <a:xfrm>
            <a:off x="1589281" y="4595132"/>
            <a:ext cx="15849600" cy="769441"/>
          </a:xfrm>
          <a:prstGeom prst="rect">
            <a:avLst/>
          </a:prstGeom>
        </p:spPr>
        <p:txBody>
          <a:bodyPr wrap="square">
            <a:spAutoFit/>
          </a:bodyPr>
          <a:lstStyle/>
          <a:p>
            <a:pPr lvl="0" algn="just" defTabSz="1371600">
              <a:spcAft>
                <a:spcPts val="1125"/>
              </a:spcAft>
              <a:defRPr/>
            </a:pP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2: </a:t>
            </a:r>
            <a:r>
              <a:rPr lang="pt-BR" sz="4400" b="1" dirty="0">
                <a:solidFill>
                  <a:schemeClr val="bg1"/>
                </a:solidFill>
                <a:latin typeface="Times New Roman" panose="02020603050405020304" pitchFamily="18" charset="0"/>
                <a:cs typeface="Times New Roman" panose="02020603050405020304" pitchFamily="18" charset="0"/>
              </a:rPr>
              <a:t>Từ “cốc”  trong bài thơ có nghĩa là gì?</a:t>
            </a:r>
            <a:endPar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F5F379AC-0FE0-2696-BD37-92F3F694C4A0}"/>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FC03D1C4-77D7-A8C2-A980-977EC987426D}"/>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b. Chú thích</a:t>
            </a:r>
            <a:endParaRPr lang="en-US" sz="4400" dirty="0">
              <a:latin typeface="Times New Roman" pitchFamily="18" charset="0"/>
              <a:cs typeface="Times New Roman" pitchFamily="18" charset="0"/>
            </a:endParaRPr>
          </a:p>
        </p:txBody>
      </p:sp>
      <p:sp>
        <p:nvSpPr>
          <p:cNvPr id="9" name="TextBox 8">
            <a:extLst>
              <a:ext uri="{FF2B5EF4-FFF2-40B4-BE49-F238E27FC236}">
                <a16:creationId xmlns="" xmlns:a16="http://schemas.microsoft.com/office/drawing/2014/main" id="{E46B5B44-2863-3EDE-0A2B-15E9F5F207A0}"/>
              </a:ext>
            </a:extLst>
          </p:cNvPr>
          <p:cNvSpPr txBox="1"/>
          <p:nvPr/>
        </p:nvSpPr>
        <p:spPr>
          <a:xfrm>
            <a:off x="3113281" y="6044115"/>
            <a:ext cx="12039600" cy="2800767"/>
          </a:xfrm>
          <a:prstGeom prst="rect">
            <a:avLst/>
          </a:prstGeom>
          <a:noFill/>
        </p:spPr>
        <p:txBody>
          <a:bodyPr wrap="square">
            <a:spAutoFit/>
          </a:bodyPr>
          <a:lstStyle/>
          <a:p>
            <a:pPr marL="742950" indent="-742950">
              <a:buAutoNum type="alphaUcPeriod"/>
            </a:pPr>
            <a:r>
              <a:rPr lang="vi-VN" sz="4400" dirty="0">
                <a:solidFill>
                  <a:schemeClr val="bg1"/>
                </a:solidFill>
                <a:latin typeface="Times New Roman" panose="02020603050405020304" pitchFamily="18" charset="0"/>
                <a:cs typeface="Times New Roman" panose="02020603050405020304" pitchFamily="18" charset="0"/>
              </a:rPr>
              <a:t>Một </a:t>
            </a:r>
            <a:r>
              <a:rPr lang="en-US" sz="4400" dirty="0" err="1">
                <a:solidFill>
                  <a:schemeClr val="bg1"/>
                </a:solidFill>
                <a:latin typeface="Times New Roman" panose="02020603050405020304" pitchFamily="18" charset="0"/>
                <a:cs typeface="Times New Roman" panose="02020603050405020304" pitchFamily="18" charset="0"/>
              </a:rPr>
              <a:t>vật</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chứa</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chất</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lỏng</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err="1">
                <a:solidFill>
                  <a:schemeClr val="bg1"/>
                </a:solidFill>
                <a:latin typeface="Times New Roman" panose="02020603050405020304" pitchFamily="18" charset="0"/>
                <a:cs typeface="Times New Roman" panose="02020603050405020304" pitchFamily="18" charset="0"/>
              </a:rPr>
              <a:t>Tiếng</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chim</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hót</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Từ</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mô</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phỏng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âm</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thanh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mõ</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vi-VN" sz="4400" dirty="0">
                <a:solidFill>
                  <a:schemeClr val="bg1"/>
                </a:solidFill>
                <a:latin typeface="Times New Roman" panose="02020603050405020304" pitchFamily="18" charset="0"/>
                <a:cs typeface="Times New Roman" panose="02020603050405020304" pitchFamily="18" charset="0"/>
              </a:rPr>
              <a:t>Một </a:t>
            </a:r>
            <a:r>
              <a:rPr lang="en-US" sz="4400" dirty="0" err="1">
                <a:solidFill>
                  <a:schemeClr val="bg1"/>
                </a:solidFill>
                <a:latin typeface="Times New Roman" panose="02020603050405020304" pitchFamily="18" charset="0"/>
                <a:cs typeface="Times New Roman" panose="02020603050405020304" pitchFamily="18" charset="0"/>
              </a:rPr>
              <a:t>đơn</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vị</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đo</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lường</a:t>
            </a:r>
            <a:endParaRPr lang="en-US" sz="4400" dirty="0">
              <a:solidFill>
                <a:schemeClr val="bg1"/>
              </a:solidFill>
              <a:latin typeface="Times New Roman" panose="02020603050405020304" pitchFamily="18" charset="0"/>
              <a:cs typeface="Times New Roman" panose="02020603050405020304" pitchFamily="18" charset="0"/>
            </a:endParaRPr>
          </a:p>
        </p:txBody>
      </p:sp>
      <p:pic>
        <p:nvPicPr>
          <p:cNvPr id="11" name="Picture 10" descr="A blue spiral notebook with a yellow pencil&#10;&#10;Description automatically generated">
            <a:extLst>
              <a:ext uri="{FF2B5EF4-FFF2-40B4-BE49-F238E27FC236}">
                <a16:creationId xmlns="" xmlns:a16="http://schemas.microsoft.com/office/drawing/2014/main" id="{85E9BE68-EBA0-6116-EDEC-0D6362D020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62281" y="1537257"/>
            <a:ext cx="3657607" cy="3657607"/>
          </a:xfrm>
          <a:prstGeom prst="rect">
            <a:avLst/>
          </a:prstGeom>
        </p:spPr>
      </p:pic>
      <p:pic>
        <p:nvPicPr>
          <p:cNvPr id="13" name="Picture 12" descr="A green check mark on a black background&#10;&#10;Description automatically generated">
            <a:extLst>
              <a:ext uri="{FF2B5EF4-FFF2-40B4-BE49-F238E27FC236}">
                <a16:creationId xmlns="" xmlns:a16="http://schemas.microsoft.com/office/drawing/2014/main" id="{B109C82B-E7E7-0A20-8328-5C55764C95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68200" y="6819900"/>
            <a:ext cx="1249195" cy="1249195"/>
          </a:xfrm>
          <a:prstGeom prst="rect">
            <a:avLst/>
          </a:prstGeom>
        </p:spPr>
      </p:pic>
      <p:sp>
        <p:nvSpPr>
          <p:cNvPr id="7" name="TextBox 6">
            <a:extLst>
              <a:ext uri="{FF2B5EF4-FFF2-40B4-BE49-F238E27FC236}">
                <a16:creationId xmlns="" xmlns:a16="http://schemas.microsoft.com/office/drawing/2014/main" id="{DAB2BC6B-2AC0-2ED1-9B4D-AAD952D72266}"/>
              </a:ext>
            </a:extLst>
          </p:cNvPr>
          <p:cNvSpPr txBox="1"/>
          <p:nvPr/>
        </p:nvSpPr>
        <p:spPr>
          <a:xfrm>
            <a:off x="2818441" y="2273190"/>
            <a:ext cx="12651117" cy="1504258"/>
          </a:xfrm>
          <a:prstGeom prst="rect">
            <a:avLst/>
          </a:prstGeom>
        </p:spPr>
        <p:txBody>
          <a:bodyPr wrap="square" lIns="0" tIns="0" rIns="0" bIns="0" rtlCol="0" anchor="t">
            <a:spAutoFit/>
          </a:bodyPr>
          <a:lstStyle/>
          <a:p>
            <a:pPr algn="ctr">
              <a:lnSpc>
                <a:spcPct val="80000"/>
              </a:lnSpc>
            </a:pPr>
            <a:r>
              <a:rPr lang="en-US" sz="11500" b="1" dirty="0" err="1">
                <a:solidFill>
                  <a:srgbClr val="FF0000"/>
                </a:solidFill>
                <a:latin typeface="#9Slide05 Dancing Script" panose="03080800040507000D00" pitchFamily="66" charset="0"/>
                <a:cs typeface="Times New Roman" pitchFamily="18" charset="0"/>
              </a:rPr>
              <a:t>Triệu</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phú</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từ</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vựng</a:t>
            </a:r>
            <a:endParaRPr lang="nl-NL" sz="11500" b="1" dirty="0">
              <a:solidFill>
                <a:srgbClr val="FF0000"/>
              </a:solidFill>
              <a:latin typeface="#9Slide05 Dancing Script" panose="03080800040507000D00" pitchFamily="66" charset="0"/>
              <a:cs typeface="Times New Roman" pitchFamily="18" charset="0"/>
            </a:endParaRPr>
          </a:p>
        </p:txBody>
      </p:sp>
      <p:sp>
        <p:nvSpPr>
          <p:cNvPr id="8" name="Freeform 5">
            <a:extLst>
              <a:ext uri="{FF2B5EF4-FFF2-40B4-BE49-F238E27FC236}">
                <a16:creationId xmlns="" xmlns:a16="http://schemas.microsoft.com/office/drawing/2014/main" id="{ABFD34E0-432D-B38F-6A24-EEB24F840949}"/>
              </a:ext>
            </a:extLst>
          </p:cNvPr>
          <p:cNvSpPr/>
          <p:nvPr/>
        </p:nvSpPr>
        <p:spPr>
          <a:xfrm>
            <a:off x="-725805" y="6172200"/>
            <a:ext cx="3669030" cy="4114800"/>
          </a:xfrm>
          <a:custGeom>
            <a:avLst/>
            <a:gdLst/>
            <a:ahLst/>
            <a:cxnLst/>
            <a:rect l="l" t="t" r="r" b="b"/>
            <a:pathLst>
              <a:path w="3669030" h="4114800">
                <a:moveTo>
                  <a:pt x="0" y="0"/>
                </a:moveTo>
                <a:lnTo>
                  <a:pt x="3669030" y="0"/>
                </a:lnTo>
                <a:lnTo>
                  <a:pt x="3669030"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259317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80">
                                          <p:stCondLst>
                                            <p:cond delay="0"/>
                                          </p:stCondLst>
                                        </p:cTn>
                                        <p:tgtEl>
                                          <p:spTgt spid="13"/>
                                        </p:tgtEl>
                                      </p:cBhvr>
                                    </p:animEffect>
                                    <p:anim calcmode="lin" valueType="num">
                                      <p:cBhvr>
                                        <p:cTn id="2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0" dur="26">
                                          <p:stCondLst>
                                            <p:cond delay="650"/>
                                          </p:stCondLst>
                                        </p:cTn>
                                        <p:tgtEl>
                                          <p:spTgt spid="13"/>
                                        </p:tgtEl>
                                      </p:cBhvr>
                                      <p:to x="100000" y="60000"/>
                                    </p:animScale>
                                    <p:animScale>
                                      <p:cBhvr>
                                        <p:cTn id="31" dur="166" decel="50000">
                                          <p:stCondLst>
                                            <p:cond delay="676"/>
                                          </p:stCondLst>
                                        </p:cTn>
                                        <p:tgtEl>
                                          <p:spTgt spid="13"/>
                                        </p:tgtEl>
                                      </p:cBhvr>
                                      <p:to x="100000" y="100000"/>
                                    </p:animScale>
                                    <p:animScale>
                                      <p:cBhvr>
                                        <p:cTn id="32" dur="26">
                                          <p:stCondLst>
                                            <p:cond delay="1312"/>
                                          </p:stCondLst>
                                        </p:cTn>
                                        <p:tgtEl>
                                          <p:spTgt spid="13"/>
                                        </p:tgtEl>
                                      </p:cBhvr>
                                      <p:to x="100000" y="80000"/>
                                    </p:animScale>
                                    <p:animScale>
                                      <p:cBhvr>
                                        <p:cTn id="33" dur="166" decel="50000">
                                          <p:stCondLst>
                                            <p:cond delay="1338"/>
                                          </p:stCondLst>
                                        </p:cTn>
                                        <p:tgtEl>
                                          <p:spTgt spid="13"/>
                                        </p:tgtEl>
                                      </p:cBhvr>
                                      <p:to x="100000" y="100000"/>
                                    </p:animScale>
                                    <p:animScale>
                                      <p:cBhvr>
                                        <p:cTn id="34" dur="26">
                                          <p:stCondLst>
                                            <p:cond delay="1642"/>
                                          </p:stCondLst>
                                        </p:cTn>
                                        <p:tgtEl>
                                          <p:spTgt spid="13"/>
                                        </p:tgtEl>
                                      </p:cBhvr>
                                      <p:to x="100000" y="90000"/>
                                    </p:animScale>
                                    <p:animScale>
                                      <p:cBhvr>
                                        <p:cTn id="35" dur="166" decel="50000">
                                          <p:stCondLst>
                                            <p:cond delay="1668"/>
                                          </p:stCondLst>
                                        </p:cTn>
                                        <p:tgtEl>
                                          <p:spTgt spid="13"/>
                                        </p:tgtEl>
                                      </p:cBhvr>
                                      <p:to x="100000" y="100000"/>
                                    </p:animScale>
                                    <p:animScale>
                                      <p:cBhvr>
                                        <p:cTn id="36" dur="26">
                                          <p:stCondLst>
                                            <p:cond delay="1808"/>
                                          </p:stCondLst>
                                        </p:cTn>
                                        <p:tgtEl>
                                          <p:spTgt spid="13"/>
                                        </p:tgtEl>
                                      </p:cBhvr>
                                      <p:to x="100000" y="95000"/>
                                    </p:animScale>
                                    <p:animScale>
                                      <p:cBhvr>
                                        <p:cTn id="37"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DFAA1229-F00C-3114-CDF9-53D3D0362B37}"/>
              </a:ext>
            </a:extLst>
          </p:cNvPr>
          <p:cNvPicPr>
            <a:picLocks noChangeAspect="1"/>
          </p:cNvPicPr>
          <p:nvPr/>
        </p:nvPicPr>
        <p:blipFill>
          <a:blip r:embed="rId3"/>
          <a:stretch>
            <a:fillRect/>
          </a:stretch>
        </p:blipFill>
        <p:spPr>
          <a:xfrm>
            <a:off x="942474" y="4000500"/>
            <a:ext cx="15850974" cy="5596613"/>
          </a:xfrm>
          <a:prstGeom prst="rect">
            <a:avLst/>
          </a:prstGeom>
        </p:spPr>
      </p:pic>
      <p:sp>
        <p:nvSpPr>
          <p:cNvPr id="3" name="Rectangle 2">
            <a:extLst>
              <a:ext uri="{FF2B5EF4-FFF2-40B4-BE49-F238E27FC236}">
                <a16:creationId xmlns="" xmlns:a16="http://schemas.microsoft.com/office/drawing/2014/main" id="{CD1E8CC1-6223-9147-871E-DB47F2C1FE0B}"/>
              </a:ext>
            </a:extLst>
          </p:cNvPr>
          <p:cNvSpPr/>
          <p:nvPr/>
        </p:nvSpPr>
        <p:spPr>
          <a:xfrm>
            <a:off x="1589281" y="4595132"/>
            <a:ext cx="15849600" cy="769441"/>
          </a:xfrm>
          <a:prstGeom prst="rect">
            <a:avLst/>
          </a:prstGeom>
        </p:spPr>
        <p:txBody>
          <a:bodyPr wrap="square">
            <a:spAutoFit/>
          </a:bodyPr>
          <a:lstStyle/>
          <a:p>
            <a:pPr lvl="0" algn="just" defTabSz="1371600">
              <a:spcAft>
                <a:spcPts val="1125"/>
              </a:spcAft>
              <a:defRPr/>
            </a:pP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3: </a:t>
            </a:r>
            <a:r>
              <a:rPr lang="pt-BR" sz="4400" b="1" dirty="0">
                <a:solidFill>
                  <a:schemeClr val="bg1"/>
                </a:solidFill>
                <a:latin typeface="Times New Roman" panose="02020603050405020304" pitchFamily="18" charset="0"/>
                <a:cs typeface="Times New Roman" panose="02020603050405020304" pitchFamily="18" charset="0"/>
              </a:rPr>
              <a:t>Từ “om"  trong bài thơ được hiểu theo nghĩa nào?</a:t>
            </a:r>
            <a:endPar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F5F379AC-0FE0-2696-BD37-92F3F694C4A0}"/>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FC03D1C4-77D7-A8C2-A980-977EC987426D}"/>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b. Chú thích</a:t>
            </a:r>
            <a:endParaRPr lang="en-US" sz="4400" dirty="0">
              <a:latin typeface="Times New Roman" pitchFamily="18" charset="0"/>
              <a:cs typeface="Times New Roman" pitchFamily="18" charset="0"/>
            </a:endParaRPr>
          </a:p>
        </p:txBody>
      </p:sp>
      <p:sp>
        <p:nvSpPr>
          <p:cNvPr id="9" name="TextBox 8">
            <a:extLst>
              <a:ext uri="{FF2B5EF4-FFF2-40B4-BE49-F238E27FC236}">
                <a16:creationId xmlns="" xmlns:a16="http://schemas.microsoft.com/office/drawing/2014/main" id="{E46B5B44-2863-3EDE-0A2B-15E9F5F207A0}"/>
              </a:ext>
            </a:extLst>
          </p:cNvPr>
          <p:cNvSpPr txBox="1"/>
          <p:nvPr/>
        </p:nvSpPr>
        <p:spPr>
          <a:xfrm>
            <a:off x="3113281" y="6044115"/>
            <a:ext cx="12039600" cy="2800767"/>
          </a:xfrm>
          <a:prstGeom prst="rect">
            <a:avLst/>
          </a:prstGeom>
          <a:noFill/>
        </p:spPr>
        <p:txBody>
          <a:bodyPr wrap="square">
            <a:spAutoFit/>
          </a:bodyPr>
          <a:lstStyle/>
          <a:p>
            <a:pPr marL="742950" indent="-742950">
              <a:buAutoNum type="alphaUcPeriod"/>
            </a:pPr>
            <a:r>
              <a:rPr lang="vi-VN" sz="4400" dirty="0">
                <a:solidFill>
                  <a:schemeClr val="bg1"/>
                </a:solidFill>
                <a:latin typeface="Times New Roman" panose="02020603050405020304" pitchFamily="18" charset="0"/>
                <a:cs typeface="Times New Roman" panose="02020603050405020304" pitchFamily="18" charset="0"/>
              </a:rPr>
              <a:t>Một </a:t>
            </a:r>
            <a:r>
              <a:rPr lang="en-US" sz="4400" dirty="0" err="1">
                <a:solidFill>
                  <a:schemeClr val="bg1"/>
                </a:solidFill>
                <a:latin typeface="Times New Roman" panose="02020603050405020304" pitchFamily="18" charset="0"/>
                <a:cs typeface="Times New Roman" panose="02020603050405020304" pitchFamily="18" charset="0"/>
              </a:rPr>
              <a:t>loại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cá</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a:solidFill>
                  <a:schemeClr val="bg1"/>
                </a:solidFill>
                <a:latin typeface="Times New Roman" panose="02020603050405020304" pitchFamily="18" charset="0"/>
                <a:cs typeface="Times New Roman" panose="02020603050405020304" pitchFamily="18" charset="0"/>
              </a:rPr>
              <a:t>Vang to, </a:t>
            </a:r>
            <a:r>
              <a:rPr lang="en-US" sz="4400" dirty="0" err="1">
                <a:solidFill>
                  <a:schemeClr val="bg1"/>
                </a:solidFill>
                <a:latin typeface="Times New Roman" panose="02020603050405020304" pitchFamily="18" charset="0"/>
                <a:cs typeface="Times New Roman" panose="02020603050405020304" pitchFamily="18" charset="0"/>
              </a:rPr>
              <a:t>ồn</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ào</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Một</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món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ăn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vi-VN" sz="4400" dirty="0">
                <a:solidFill>
                  <a:schemeClr val="bg1"/>
                </a:solidFill>
                <a:latin typeface="Times New Roman" panose="02020603050405020304" pitchFamily="18" charset="0"/>
                <a:cs typeface="Times New Roman" panose="02020603050405020304" pitchFamily="18" charset="0"/>
              </a:rPr>
              <a:t>Một </a:t>
            </a:r>
            <a:r>
              <a:rPr lang="en-US" sz="4400" dirty="0" err="1">
                <a:solidFill>
                  <a:schemeClr val="bg1"/>
                </a:solidFill>
                <a:latin typeface="Times New Roman" panose="02020603050405020304" pitchFamily="18" charset="0"/>
                <a:cs typeface="Times New Roman" panose="02020603050405020304" pitchFamily="18" charset="0"/>
              </a:rPr>
              <a:t>cách</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nấu</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nướng</a:t>
            </a:r>
            <a:endParaRPr lang="en-US" sz="4400" dirty="0">
              <a:solidFill>
                <a:schemeClr val="bg1"/>
              </a:solidFill>
              <a:latin typeface="Times New Roman" panose="02020603050405020304" pitchFamily="18" charset="0"/>
              <a:cs typeface="Times New Roman" panose="02020603050405020304" pitchFamily="18" charset="0"/>
            </a:endParaRPr>
          </a:p>
        </p:txBody>
      </p:sp>
      <p:pic>
        <p:nvPicPr>
          <p:cNvPr id="11" name="Picture 10" descr="A blue spiral notebook with a yellow pencil&#10;&#10;Description automatically generated">
            <a:extLst>
              <a:ext uri="{FF2B5EF4-FFF2-40B4-BE49-F238E27FC236}">
                <a16:creationId xmlns="" xmlns:a16="http://schemas.microsoft.com/office/drawing/2014/main" id="{85E9BE68-EBA0-6116-EDEC-0D6362D020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630393" y="937525"/>
            <a:ext cx="3657607" cy="3657607"/>
          </a:xfrm>
          <a:prstGeom prst="rect">
            <a:avLst/>
          </a:prstGeom>
        </p:spPr>
      </p:pic>
      <p:pic>
        <p:nvPicPr>
          <p:cNvPr id="13" name="Picture 12" descr="A green check mark on a black background&#10;&#10;Description automatically generated">
            <a:extLst>
              <a:ext uri="{FF2B5EF4-FFF2-40B4-BE49-F238E27FC236}">
                <a16:creationId xmlns="" xmlns:a16="http://schemas.microsoft.com/office/drawing/2014/main" id="{B109C82B-E7E7-0A20-8328-5C55764C95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800" y="6198700"/>
            <a:ext cx="1249195" cy="1249195"/>
          </a:xfrm>
          <a:prstGeom prst="rect">
            <a:avLst/>
          </a:prstGeom>
        </p:spPr>
      </p:pic>
      <p:sp>
        <p:nvSpPr>
          <p:cNvPr id="7" name="TextBox 6">
            <a:extLst>
              <a:ext uri="{FF2B5EF4-FFF2-40B4-BE49-F238E27FC236}">
                <a16:creationId xmlns="" xmlns:a16="http://schemas.microsoft.com/office/drawing/2014/main" id="{99EAD42E-67CF-27B3-0EC7-062875B73FF6}"/>
              </a:ext>
            </a:extLst>
          </p:cNvPr>
          <p:cNvSpPr txBox="1"/>
          <p:nvPr/>
        </p:nvSpPr>
        <p:spPr>
          <a:xfrm>
            <a:off x="2818441" y="2273190"/>
            <a:ext cx="12651117" cy="1504258"/>
          </a:xfrm>
          <a:prstGeom prst="rect">
            <a:avLst/>
          </a:prstGeom>
        </p:spPr>
        <p:txBody>
          <a:bodyPr wrap="square" lIns="0" tIns="0" rIns="0" bIns="0" rtlCol="0" anchor="t">
            <a:spAutoFit/>
          </a:bodyPr>
          <a:lstStyle/>
          <a:p>
            <a:pPr algn="ctr">
              <a:lnSpc>
                <a:spcPct val="80000"/>
              </a:lnSpc>
            </a:pPr>
            <a:r>
              <a:rPr lang="en-US" sz="11500" b="1" dirty="0" err="1">
                <a:solidFill>
                  <a:srgbClr val="FF0000"/>
                </a:solidFill>
                <a:latin typeface="#9Slide05 Dancing Script" panose="03080800040507000D00" pitchFamily="66" charset="0"/>
                <a:cs typeface="Times New Roman" pitchFamily="18" charset="0"/>
              </a:rPr>
              <a:t>Triệu</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phú</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từ</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vựng</a:t>
            </a:r>
            <a:endParaRPr lang="nl-NL" sz="11500" b="1" dirty="0">
              <a:solidFill>
                <a:srgbClr val="FF0000"/>
              </a:solidFill>
              <a:latin typeface="#9Slide05 Dancing Script" panose="03080800040507000D00" pitchFamily="66" charset="0"/>
              <a:cs typeface="Times New Roman" pitchFamily="18" charset="0"/>
            </a:endParaRPr>
          </a:p>
        </p:txBody>
      </p:sp>
      <p:sp>
        <p:nvSpPr>
          <p:cNvPr id="8" name="Freeform 5">
            <a:extLst>
              <a:ext uri="{FF2B5EF4-FFF2-40B4-BE49-F238E27FC236}">
                <a16:creationId xmlns="" xmlns:a16="http://schemas.microsoft.com/office/drawing/2014/main" id="{A42D9F1F-7C52-0FA2-FFB6-9DF4CE3C76E5}"/>
              </a:ext>
            </a:extLst>
          </p:cNvPr>
          <p:cNvSpPr/>
          <p:nvPr/>
        </p:nvSpPr>
        <p:spPr>
          <a:xfrm>
            <a:off x="-725805" y="6172200"/>
            <a:ext cx="3669030" cy="4114800"/>
          </a:xfrm>
          <a:custGeom>
            <a:avLst/>
            <a:gdLst/>
            <a:ahLst/>
            <a:cxnLst/>
            <a:rect l="l" t="t" r="r" b="b"/>
            <a:pathLst>
              <a:path w="3669030" h="4114800">
                <a:moveTo>
                  <a:pt x="0" y="0"/>
                </a:moveTo>
                <a:lnTo>
                  <a:pt x="3669030" y="0"/>
                </a:lnTo>
                <a:lnTo>
                  <a:pt x="3669030"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375752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80">
                                          <p:stCondLst>
                                            <p:cond delay="0"/>
                                          </p:stCondLst>
                                        </p:cTn>
                                        <p:tgtEl>
                                          <p:spTgt spid="13"/>
                                        </p:tgtEl>
                                      </p:cBhvr>
                                    </p:animEffect>
                                    <p:anim calcmode="lin" valueType="num">
                                      <p:cBhvr>
                                        <p:cTn id="2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0" dur="26">
                                          <p:stCondLst>
                                            <p:cond delay="650"/>
                                          </p:stCondLst>
                                        </p:cTn>
                                        <p:tgtEl>
                                          <p:spTgt spid="13"/>
                                        </p:tgtEl>
                                      </p:cBhvr>
                                      <p:to x="100000" y="60000"/>
                                    </p:animScale>
                                    <p:animScale>
                                      <p:cBhvr>
                                        <p:cTn id="31" dur="166" decel="50000">
                                          <p:stCondLst>
                                            <p:cond delay="676"/>
                                          </p:stCondLst>
                                        </p:cTn>
                                        <p:tgtEl>
                                          <p:spTgt spid="13"/>
                                        </p:tgtEl>
                                      </p:cBhvr>
                                      <p:to x="100000" y="100000"/>
                                    </p:animScale>
                                    <p:animScale>
                                      <p:cBhvr>
                                        <p:cTn id="32" dur="26">
                                          <p:stCondLst>
                                            <p:cond delay="1312"/>
                                          </p:stCondLst>
                                        </p:cTn>
                                        <p:tgtEl>
                                          <p:spTgt spid="13"/>
                                        </p:tgtEl>
                                      </p:cBhvr>
                                      <p:to x="100000" y="80000"/>
                                    </p:animScale>
                                    <p:animScale>
                                      <p:cBhvr>
                                        <p:cTn id="33" dur="166" decel="50000">
                                          <p:stCondLst>
                                            <p:cond delay="1338"/>
                                          </p:stCondLst>
                                        </p:cTn>
                                        <p:tgtEl>
                                          <p:spTgt spid="13"/>
                                        </p:tgtEl>
                                      </p:cBhvr>
                                      <p:to x="100000" y="100000"/>
                                    </p:animScale>
                                    <p:animScale>
                                      <p:cBhvr>
                                        <p:cTn id="34" dur="26">
                                          <p:stCondLst>
                                            <p:cond delay="1642"/>
                                          </p:stCondLst>
                                        </p:cTn>
                                        <p:tgtEl>
                                          <p:spTgt spid="13"/>
                                        </p:tgtEl>
                                      </p:cBhvr>
                                      <p:to x="100000" y="90000"/>
                                    </p:animScale>
                                    <p:animScale>
                                      <p:cBhvr>
                                        <p:cTn id="35" dur="166" decel="50000">
                                          <p:stCondLst>
                                            <p:cond delay="1668"/>
                                          </p:stCondLst>
                                        </p:cTn>
                                        <p:tgtEl>
                                          <p:spTgt spid="13"/>
                                        </p:tgtEl>
                                      </p:cBhvr>
                                      <p:to x="100000" y="100000"/>
                                    </p:animScale>
                                    <p:animScale>
                                      <p:cBhvr>
                                        <p:cTn id="36" dur="26">
                                          <p:stCondLst>
                                            <p:cond delay="1808"/>
                                          </p:stCondLst>
                                        </p:cTn>
                                        <p:tgtEl>
                                          <p:spTgt spid="13"/>
                                        </p:tgtEl>
                                      </p:cBhvr>
                                      <p:to x="100000" y="95000"/>
                                    </p:animScale>
                                    <p:animScale>
                                      <p:cBhvr>
                                        <p:cTn id="37"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C5B40F55-0E6B-AD5A-B2DC-3E67D781D214}"/>
              </a:ext>
            </a:extLst>
          </p:cNvPr>
          <p:cNvPicPr>
            <a:picLocks noChangeAspect="1"/>
          </p:cNvPicPr>
          <p:nvPr/>
        </p:nvPicPr>
        <p:blipFill>
          <a:blip r:embed="rId3"/>
          <a:stretch>
            <a:fillRect/>
          </a:stretch>
        </p:blipFill>
        <p:spPr>
          <a:xfrm>
            <a:off x="942474" y="4000500"/>
            <a:ext cx="15850974" cy="5596613"/>
          </a:xfrm>
          <a:prstGeom prst="rect">
            <a:avLst/>
          </a:prstGeom>
        </p:spPr>
      </p:pic>
      <p:sp>
        <p:nvSpPr>
          <p:cNvPr id="3" name="Rectangle 2">
            <a:extLst>
              <a:ext uri="{FF2B5EF4-FFF2-40B4-BE49-F238E27FC236}">
                <a16:creationId xmlns="" xmlns:a16="http://schemas.microsoft.com/office/drawing/2014/main" id="{CD1E8CC1-6223-9147-871E-DB47F2C1FE0B}"/>
              </a:ext>
            </a:extLst>
          </p:cNvPr>
          <p:cNvSpPr/>
          <p:nvPr/>
        </p:nvSpPr>
        <p:spPr>
          <a:xfrm>
            <a:off x="1589281" y="4595132"/>
            <a:ext cx="15849600" cy="769441"/>
          </a:xfrm>
          <a:prstGeom prst="rect">
            <a:avLst/>
          </a:prstGeom>
        </p:spPr>
        <p:txBody>
          <a:bodyPr wrap="square">
            <a:spAutoFit/>
          </a:bodyPr>
          <a:lstStyle/>
          <a:p>
            <a:pPr lvl="0" algn="just" defTabSz="1371600">
              <a:spcAft>
                <a:spcPts val="1125"/>
              </a:spcAft>
              <a:defRPr/>
            </a:pP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4: </a:t>
            </a:r>
            <a:r>
              <a:rPr lang="pt-BR" sz="4400" b="1" dirty="0">
                <a:solidFill>
                  <a:schemeClr val="bg1"/>
                </a:solidFill>
                <a:latin typeface="Times New Roman" panose="02020603050405020304" pitchFamily="18" charset="0"/>
                <a:cs typeface="Times New Roman" panose="02020603050405020304" pitchFamily="18" charset="0"/>
              </a:rPr>
              <a:t>Từ “mõm mòm"  trong bài thơ có nghĩa là gì?</a:t>
            </a:r>
            <a:endPar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F5F379AC-0FE0-2696-BD37-92F3F694C4A0}"/>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FC03D1C4-77D7-A8C2-A980-977EC987426D}"/>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b. Chú thích</a:t>
            </a:r>
            <a:endParaRPr lang="en-US" sz="4400" dirty="0">
              <a:latin typeface="Times New Roman" pitchFamily="18" charset="0"/>
              <a:cs typeface="Times New Roman" pitchFamily="18" charset="0"/>
            </a:endParaRPr>
          </a:p>
        </p:txBody>
      </p:sp>
      <p:sp>
        <p:nvSpPr>
          <p:cNvPr id="9" name="TextBox 8">
            <a:extLst>
              <a:ext uri="{FF2B5EF4-FFF2-40B4-BE49-F238E27FC236}">
                <a16:creationId xmlns="" xmlns:a16="http://schemas.microsoft.com/office/drawing/2014/main" id="{E46B5B44-2863-3EDE-0A2B-15E9F5F207A0}"/>
              </a:ext>
            </a:extLst>
          </p:cNvPr>
          <p:cNvSpPr txBox="1"/>
          <p:nvPr/>
        </p:nvSpPr>
        <p:spPr>
          <a:xfrm>
            <a:off x="3113281" y="6044115"/>
            <a:ext cx="12039600" cy="2800767"/>
          </a:xfrm>
          <a:prstGeom prst="rect">
            <a:avLst/>
          </a:prstGeom>
          <a:noFill/>
        </p:spPr>
        <p:txBody>
          <a:bodyPr wrap="square">
            <a:spAutoFit/>
          </a:bodyPr>
          <a:lstStyle/>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Quá</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độ</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chín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ý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nói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duyên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lỡ</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err="1">
                <a:solidFill>
                  <a:schemeClr val="bg1"/>
                </a:solidFill>
                <a:latin typeface="Times New Roman" panose="02020603050405020304" pitchFamily="18" charset="0"/>
                <a:cs typeface="Times New Roman" panose="02020603050405020304" pitchFamily="18" charset="0"/>
              </a:rPr>
              <a:t>Một</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loại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trái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cây</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Một</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sức</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khỏe</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vi-VN" sz="4400" dirty="0">
                <a:solidFill>
                  <a:schemeClr val="bg1"/>
                </a:solidFill>
                <a:latin typeface="Times New Roman" panose="02020603050405020304" pitchFamily="18" charset="0"/>
                <a:cs typeface="Times New Roman" panose="02020603050405020304" pitchFamily="18" charset="0"/>
              </a:rPr>
              <a:t>Một </a:t>
            </a:r>
            <a:r>
              <a:rPr lang="en-US" sz="4400" dirty="0" err="1">
                <a:solidFill>
                  <a:schemeClr val="bg1"/>
                </a:solidFill>
                <a:latin typeface="Times New Roman" panose="02020603050405020304" pitchFamily="18" charset="0"/>
                <a:cs typeface="Times New Roman" panose="02020603050405020304" pitchFamily="18" charset="0"/>
              </a:rPr>
              <a:t>loài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vật</a:t>
            </a:r>
            <a:endParaRPr lang="en-US" sz="4400" dirty="0">
              <a:solidFill>
                <a:schemeClr val="bg1"/>
              </a:solidFill>
              <a:latin typeface="Times New Roman" panose="02020603050405020304" pitchFamily="18" charset="0"/>
              <a:cs typeface="Times New Roman" panose="02020603050405020304" pitchFamily="18" charset="0"/>
            </a:endParaRPr>
          </a:p>
        </p:txBody>
      </p:sp>
      <p:pic>
        <p:nvPicPr>
          <p:cNvPr id="11" name="Picture 10" descr="A blue spiral notebook with a yellow pencil&#10;&#10;Description automatically generated">
            <a:extLst>
              <a:ext uri="{FF2B5EF4-FFF2-40B4-BE49-F238E27FC236}">
                <a16:creationId xmlns="" xmlns:a16="http://schemas.microsoft.com/office/drawing/2014/main" id="{85E9BE68-EBA0-6116-EDEC-0D6362D020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630393" y="937525"/>
            <a:ext cx="3657607" cy="3657607"/>
          </a:xfrm>
          <a:prstGeom prst="rect">
            <a:avLst/>
          </a:prstGeom>
        </p:spPr>
      </p:pic>
      <p:pic>
        <p:nvPicPr>
          <p:cNvPr id="13" name="Picture 12" descr="A green check mark on a black background&#10;&#10;Description automatically generated">
            <a:extLst>
              <a:ext uri="{FF2B5EF4-FFF2-40B4-BE49-F238E27FC236}">
                <a16:creationId xmlns="" xmlns:a16="http://schemas.microsoft.com/office/drawing/2014/main" id="{B109C82B-E7E7-0A20-8328-5C55764C95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649200" y="5581989"/>
            <a:ext cx="1249195" cy="1249195"/>
          </a:xfrm>
          <a:prstGeom prst="rect">
            <a:avLst/>
          </a:prstGeom>
        </p:spPr>
      </p:pic>
      <p:sp>
        <p:nvSpPr>
          <p:cNvPr id="7" name="TextBox 6">
            <a:extLst>
              <a:ext uri="{FF2B5EF4-FFF2-40B4-BE49-F238E27FC236}">
                <a16:creationId xmlns="" xmlns:a16="http://schemas.microsoft.com/office/drawing/2014/main" id="{51D28B9A-8188-1047-420F-227DC7D24761}"/>
              </a:ext>
            </a:extLst>
          </p:cNvPr>
          <p:cNvSpPr txBox="1"/>
          <p:nvPr/>
        </p:nvSpPr>
        <p:spPr>
          <a:xfrm>
            <a:off x="2818441" y="2273190"/>
            <a:ext cx="12651117" cy="1504258"/>
          </a:xfrm>
          <a:prstGeom prst="rect">
            <a:avLst/>
          </a:prstGeom>
        </p:spPr>
        <p:txBody>
          <a:bodyPr wrap="square" lIns="0" tIns="0" rIns="0" bIns="0" rtlCol="0" anchor="t">
            <a:spAutoFit/>
          </a:bodyPr>
          <a:lstStyle/>
          <a:p>
            <a:pPr algn="ctr">
              <a:lnSpc>
                <a:spcPct val="80000"/>
              </a:lnSpc>
            </a:pPr>
            <a:r>
              <a:rPr lang="en-US" sz="11500" b="1" dirty="0" err="1">
                <a:solidFill>
                  <a:srgbClr val="FF0000"/>
                </a:solidFill>
                <a:latin typeface="#9Slide05 Dancing Script" panose="03080800040507000D00" pitchFamily="66" charset="0"/>
                <a:cs typeface="Times New Roman" pitchFamily="18" charset="0"/>
              </a:rPr>
              <a:t>Triệu</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phú</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từ</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vựng</a:t>
            </a:r>
            <a:endParaRPr lang="nl-NL" sz="11500" b="1" dirty="0">
              <a:solidFill>
                <a:srgbClr val="FF0000"/>
              </a:solidFill>
              <a:latin typeface="#9Slide05 Dancing Script" panose="03080800040507000D00" pitchFamily="66" charset="0"/>
              <a:cs typeface="Times New Roman" pitchFamily="18" charset="0"/>
            </a:endParaRPr>
          </a:p>
        </p:txBody>
      </p:sp>
      <p:sp>
        <p:nvSpPr>
          <p:cNvPr id="8" name="Freeform 5">
            <a:extLst>
              <a:ext uri="{FF2B5EF4-FFF2-40B4-BE49-F238E27FC236}">
                <a16:creationId xmlns="" xmlns:a16="http://schemas.microsoft.com/office/drawing/2014/main" id="{5A259F38-17B8-FA13-A91E-8D949B5AC400}"/>
              </a:ext>
            </a:extLst>
          </p:cNvPr>
          <p:cNvSpPr/>
          <p:nvPr/>
        </p:nvSpPr>
        <p:spPr>
          <a:xfrm>
            <a:off x="-725805" y="6172200"/>
            <a:ext cx="3669030" cy="4114800"/>
          </a:xfrm>
          <a:custGeom>
            <a:avLst/>
            <a:gdLst/>
            <a:ahLst/>
            <a:cxnLst/>
            <a:rect l="l" t="t" r="r" b="b"/>
            <a:pathLst>
              <a:path w="3669030" h="4114800">
                <a:moveTo>
                  <a:pt x="0" y="0"/>
                </a:moveTo>
                <a:lnTo>
                  <a:pt x="3669030" y="0"/>
                </a:lnTo>
                <a:lnTo>
                  <a:pt x="3669030"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4198269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80">
                                          <p:stCondLst>
                                            <p:cond delay="0"/>
                                          </p:stCondLst>
                                        </p:cTn>
                                        <p:tgtEl>
                                          <p:spTgt spid="13"/>
                                        </p:tgtEl>
                                      </p:cBhvr>
                                    </p:animEffect>
                                    <p:anim calcmode="lin" valueType="num">
                                      <p:cBhvr>
                                        <p:cTn id="2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0" dur="26">
                                          <p:stCondLst>
                                            <p:cond delay="650"/>
                                          </p:stCondLst>
                                        </p:cTn>
                                        <p:tgtEl>
                                          <p:spTgt spid="13"/>
                                        </p:tgtEl>
                                      </p:cBhvr>
                                      <p:to x="100000" y="60000"/>
                                    </p:animScale>
                                    <p:animScale>
                                      <p:cBhvr>
                                        <p:cTn id="31" dur="166" decel="50000">
                                          <p:stCondLst>
                                            <p:cond delay="676"/>
                                          </p:stCondLst>
                                        </p:cTn>
                                        <p:tgtEl>
                                          <p:spTgt spid="13"/>
                                        </p:tgtEl>
                                      </p:cBhvr>
                                      <p:to x="100000" y="100000"/>
                                    </p:animScale>
                                    <p:animScale>
                                      <p:cBhvr>
                                        <p:cTn id="32" dur="26">
                                          <p:stCondLst>
                                            <p:cond delay="1312"/>
                                          </p:stCondLst>
                                        </p:cTn>
                                        <p:tgtEl>
                                          <p:spTgt spid="13"/>
                                        </p:tgtEl>
                                      </p:cBhvr>
                                      <p:to x="100000" y="80000"/>
                                    </p:animScale>
                                    <p:animScale>
                                      <p:cBhvr>
                                        <p:cTn id="33" dur="166" decel="50000">
                                          <p:stCondLst>
                                            <p:cond delay="1338"/>
                                          </p:stCondLst>
                                        </p:cTn>
                                        <p:tgtEl>
                                          <p:spTgt spid="13"/>
                                        </p:tgtEl>
                                      </p:cBhvr>
                                      <p:to x="100000" y="100000"/>
                                    </p:animScale>
                                    <p:animScale>
                                      <p:cBhvr>
                                        <p:cTn id="34" dur="26">
                                          <p:stCondLst>
                                            <p:cond delay="1642"/>
                                          </p:stCondLst>
                                        </p:cTn>
                                        <p:tgtEl>
                                          <p:spTgt spid="13"/>
                                        </p:tgtEl>
                                      </p:cBhvr>
                                      <p:to x="100000" y="90000"/>
                                    </p:animScale>
                                    <p:animScale>
                                      <p:cBhvr>
                                        <p:cTn id="35" dur="166" decel="50000">
                                          <p:stCondLst>
                                            <p:cond delay="1668"/>
                                          </p:stCondLst>
                                        </p:cTn>
                                        <p:tgtEl>
                                          <p:spTgt spid="13"/>
                                        </p:tgtEl>
                                      </p:cBhvr>
                                      <p:to x="100000" y="100000"/>
                                    </p:animScale>
                                    <p:animScale>
                                      <p:cBhvr>
                                        <p:cTn id="36" dur="26">
                                          <p:stCondLst>
                                            <p:cond delay="1808"/>
                                          </p:stCondLst>
                                        </p:cTn>
                                        <p:tgtEl>
                                          <p:spTgt spid="13"/>
                                        </p:tgtEl>
                                      </p:cBhvr>
                                      <p:to x="100000" y="95000"/>
                                    </p:animScale>
                                    <p:animScale>
                                      <p:cBhvr>
                                        <p:cTn id="37"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D53A089C-283F-C4B9-7471-98BAE0909305}"/>
              </a:ext>
            </a:extLst>
          </p:cNvPr>
          <p:cNvPicPr>
            <a:picLocks noChangeAspect="1"/>
          </p:cNvPicPr>
          <p:nvPr/>
        </p:nvPicPr>
        <p:blipFill>
          <a:blip r:embed="rId3"/>
          <a:stretch>
            <a:fillRect/>
          </a:stretch>
        </p:blipFill>
        <p:spPr>
          <a:xfrm>
            <a:off x="942474" y="4000500"/>
            <a:ext cx="15850974" cy="5596613"/>
          </a:xfrm>
          <a:prstGeom prst="rect">
            <a:avLst/>
          </a:prstGeom>
        </p:spPr>
      </p:pic>
      <p:sp>
        <p:nvSpPr>
          <p:cNvPr id="3" name="Rectangle 2">
            <a:extLst>
              <a:ext uri="{FF2B5EF4-FFF2-40B4-BE49-F238E27FC236}">
                <a16:creationId xmlns="" xmlns:a16="http://schemas.microsoft.com/office/drawing/2014/main" id="{CD1E8CC1-6223-9147-871E-DB47F2C1FE0B}"/>
              </a:ext>
            </a:extLst>
          </p:cNvPr>
          <p:cNvSpPr/>
          <p:nvPr/>
        </p:nvSpPr>
        <p:spPr>
          <a:xfrm>
            <a:off x="1589281" y="4595132"/>
            <a:ext cx="14184119" cy="1446550"/>
          </a:xfrm>
          <a:prstGeom prst="rect">
            <a:avLst/>
          </a:prstGeom>
        </p:spPr>
        <p:txBody>
          <a:bodyPr wrap="square">
            <a:spAutoFit/>
          </a:bodyPr>
          <a:lstStyle/>
          <a:p>
            <a:pPr lvl="0" algn="just" defTabSz="1371600">
              <a:spcAft>
                <a:spcPts val="1125"/>
              </a:spcAft>
              <a:defRPr/>
            </a:pP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5: </a:t>
            </a:r>
            <a:r>
              <a:rPr lang="pt-BR" sz="4400" b="1" dirty="0">
                <a:solidFill>
                  <a:schemeClr val="bg1"/>
                </a:solidFill>
                <a:latin typeface="Times New Roman" panose="02020603050405020304" pitchFamily="18" charset="0"/>
                <a:cs typeface="Times New Roman" panose="02020603050405020304" pitchFamily="18" charset="0"/>
              </a:rPr>
              <a:t>Từ “tài tử văn nhân"  trong bài thơ được hiểu như thế nào?</a:t>
            </a:r>
            <a:endPar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F5F379AC-0FE0-2696-BD37-92F3F694C4A0}"/>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FC03D1C4-77D7-A8C2-A980-977EC987426D}"/>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b. Chú thích</a:t>
            </a:r>
            <a:endParaRPr lang="en-US" sz="4400" dirty="0">
              <a:latin typeface="Times New Roman" pitchFamily="18" charset="0"/>
              <a:cs typeface="Times New Roman" pitchFamily="18" charset="0"/>
            </a:endParaRPr>
          </a:p>
        </p:txBody>
      </p:sp>
      <p:sp>
        <p:nvSpPr>
          <p:cNvPr id="9" name="TextBox 8">
            <a:extLst>
              <a:ext uri="{FF2B5EF4-FFF2-40B4-BE49-F238E27FC236}">
                <a16:creationId xmlns="" xmlns:a16="http://schemas.microsoft.com/office/drawing/2014/main" id="{E46B5B44-2863-3EDE-0A2B-15E9F5F207A0}"/>
              </a:ext>
            </a:extLst>
          </p:cNvPr>
          <p:cNvSpPr txBox="1"/>
          <p:nvPr/>
        </p:nvSpPr>
        <p:spPr>
          <a:xfrm>
            <a:off x="3113281" y="6044115"/>
            <a:ext cx="12039600" cy="2800767"/>
          </a:xfrm>
          <a:prstGeom prst="rect">
            <a:avLst/>
          </a:prstGeom>
          <a:noFill/>
        </p:spPr>
        <p:txBody>
          <a:bodyPr wrap="square">
            <a:spAutoFit/>
          </a:bodyPr>
          <a:lstStyle/>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Chỉ</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chơi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nhạc</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cụ</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err="1">
                <a:solidFill>
                  <a:schemeClr val="bg1"/>
                </a:solidFill>
                <a:latin typeface="Times New Roman" panose="02020603050405020304" pitchFamily="18" charset="0"/>
                <a:cs typeface="Times New Roman" panose="02020603050405020304" pitchFamily="18" charset="0"/>
              </a:rPr>
              <a:t>Chỉ</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người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làm</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nghề</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thủ</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công</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Chỉ</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vô</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học</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err="1">
                <a:solidFill>
                  <a:schemeClr val="bg1"/>
                </a:solidFill>
                <a:latin typeface="Times New Roman" panose="02020603050405020304" pitchFamily="18" charset="0"/>
                <a:cs typeface="Times New Roman" panose="02020603050405020304" pitchFamily="18" charset="0"/>
              </a:rPr>
              <a:t>Chỉ</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người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có</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học</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thức</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tài</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hoa</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tao</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nhã</a:t>
            </a:r>
            <a:endParaRPr lang="en-US" sz="4400" dirty="0">
              <a:solidFill>
                <a:schemeClr val="bg1"/>
              </a:solidFill>
              <a:latin typeface="Times New Roman" panose="02020603050405020304" pitchFamily="18" charset="0"/>
              <a:cs typeface="Times New Roman" panose="02020603050405020304" pitchFamily="18" charset="0"/>
            </a:endParaRPr>
          </a:p>
        </p:txBody>
      </p:sp>
      <p:pic>
        <p:nvPicPr>
          <p:cNvPr id="11" name="Picture 10" descr="A blue spiral notebook with a yellow pencil&#10;&#10;Description automatically generated">
            <a:extLst>
              <a:ext uri="{FF2B5EF4-FFF2-40B4-BE49-F238E27FC236}">
                <a16:creationId xmlns="" xmlns:a16="http://schemas.microsoft.com/office/drawing/2014/main" id="{85E9BE68-EBA0-6116-EDEC-0D6362D020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630393" y="937525"/>
            <a:ext cx="3657607" cy="3657607"/>
          </a:xfrm>
          <a:prstGeom prst="rect">
            <a:avLst/>
          </a:prstGeom>
        </p:spPr>
      </p:pic>
      <p:pic>
        <p:nvPicPr>
          <p:cNvPr id="13" name="Picture 12" descr="A green check mark on a black background&#10;&#10;Description automatically generated">
            <a:extLst>
              <a:ext uri="{FF2B5EF4-FFF2-40B4-BE49-F238E27FC236}">
                <a16:creationId xmlns="" xmlns:a16="http://schemas.microsoft.com/office/drawing/2014/main" id="{B109C82B-E7E7-0A20-8328-5C55764C95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7516" y="7595687"/>
            <a:ext cx="1249195" cy="1249195"/>
          </a:xfrm>
          <a:prstGeom prst="rect">
            <a:avLst/>
          </a:prstGeom>
        </p:spPr>
      </p:pic>
      <p:sp>
        <p:nvSpPr>
          <p:cNvPr id="7" name="TextBox 6">
            <a:extLst>
              <a:ext uri="{FF2B5EF4-FFF2-40B4-BE49-F238E27FC236}">
                <a16:creationId xmlns="" xmlns:a16="http://schemas.microsoft.com/office/drawing/2014/main" id="{6B602C16-CCE6-ABB4-8C78-E7EC9A20743A}"/>
              </a:ext>
            </a:extLst>
          </p:cNvPr>
          <p:cNvSpPr txBox="1"/>
          <p:nvPr/>
        </p:nvSpPr>
        <p:spPr>
          <a:xfrm>
            <a:off x="2818441" y="2273190"/>
            <a:ext cx="12651117" cy="1504258"/>
          </a:xfrm>
          <a:prstGeom prst="rect">
            <a:avLst/>
          </a:prstGeom>
        </p:spPr>
        <p:txBody>
          <a:bodyPr wrap="square" lIns="0" tIns="0" rIns="0" bIns="0" rtlCol="0" anchor="t">
            <a:spAutoFit/>
          </a:bodyPr>
          <a:lstStyle/>
          <a:p>
            <a:pPr algn="ctr">
              <a:lnSpc>
                <a:spcPct val="80000"/>
              </a:lnSpc>
            </a:pPr>
            <a:r>
              <a:rPr lang="en-US" sz="11500" b="1" dirty="0" err="1">
                <a:solidFill>
                  <a:srgbClr val="FF0000"/>
                </a:solidFill>
                <a:latin typeface="#9Slide05 Dancing Script" panose="03080800040507000D00" pitchFamily="66" charset="0"/>
                <a:cs typeface="Times New Roman" pitchFamily="18" charset="0"/>
              </a:rPr>
              <a:t>Triệu</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phú</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từ</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vựng</a:t>
            </a:r>
            <a:endParaRPr lang="nl-NL" sz="11500" b="1" dirty="0">
              <a:solidFill>
                <a:srgbClr val="FF0000"/>
              </a:solidFill>
              <a:latin typeface="#9Slide05 Dancing Script" panose="03080800040507000D00" pitchFamily="66" charset="0"/>
              <a:cs typeface="Times New Roman" pitchFamily="18" charset="0"/>
            </a:endParaRPr>
          </a:p>
        </p:txBody>
      </p:sp>
      <p:sp>
        <p:nvSpPr>
          <p:cNvPr id="8" name="Freeform 5">
            <a:extLst>
              <a:ext uri="{FF2B5EF4-FFF2-40B4-BE49-F238E27FC236}">
                <a16:creationId xmlns="" xmlns:a16="http://schemas.microsoft.com/office/drawing/2014/main" id="{46B76771-43D3-7D09-ECC1-81A11CC19716}"/>
              </a:ext>
            </a:extLst>
          </p:cNvPr>
          <p:cNvSpPr/>
          <p:nvPr/>
        </p:nvSpPr>
        <p:spPr>
          <a:xfrm>
            <a:off x="-725805" y="6172200"/>
            <a:ext cx="3669030" cy="4114800"/>
          </a:xfrm>
          <a:custGeom>
            <a:avLst/>
            <a:gdLst/>
            <a:ahLst/>
            <a:cxnLst/>
            <a:rect l="l" t="t" r="r" b="b"/>
            <a:pathLst>
              <a:path w="3669030" h="4114800">
                <a:moveTo>
                  <a:pt x="0" y="0"/>
                </a:moveTo>
                <a:lnTo>
                  <a:pt x="3669030" y="0"/>
                </a:lnTo>
                <a:lnTo>
                  <a:pt x="3669030"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4039276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80">
                                          <p:stCondLst>
                                            <p:cond delay="0"/>
                                          </p:stCondLst>
                                        </p:cTn>
                                        <p:tgtEl>
                                          <p:spTgt spid="13"/>
                                        </p:tgtEl>
                                      </p:cBhvr>
                                    </p:animEffect>
                                    <p:anim calcmode="lin" valueType="num">
                                      <p:cBhvr>
                                        <p:cTn id="1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4" dur="26">
                                          <p:stCondLst>
                                            <p:cond delay="650"/>
                                          </p:stCondLst>
                                        </p:cTn>
                                        <p:tgtEl>
                                          <p:spTgt spid="13"/>
                                        </p:tgtEl>
                                      </p:cBhvr>
                                      <p:to x="100000" y="60000"/>
                                    </p:animScale>
                                    <p:animScale>
                                      <p:cBhvr>
                                        <p:cTn id="25" dur="166" decel="50000">
                                          <p:stCondLst>
                                            <p:cond delay="676"/>
                                          </p:stCondLst>
                                        </p:cTn>
                                        <p:tgtEl>
                                          <p:spTgt spid="13"/>
                                        </p:tgtEl>
                                      </p:cBhvr>
                                      <p:to x="100000" y="100000"/>
                                    </p:animScale>
                                    <p:animScale>
                                      <p:cBhvr>
                                        <p:cTn id="26" dur="26">
                                          <p:stCondLst>
                                            <p:cond delay="1312"/>
                                          </p:stCondLst>
                                        </p:cTn>
                                        <p:tgtEl>
                                          <p:spTgt spid="13"/>
                                        </p:tgtEl>
                                      </p:cBhvr>
                                      <p:to x="100000" y="80000"/>
                                    </p:animScale>
                                    <p:animScale>
                                      <p:cBhvr>
                                        <p:cTn id="27" dur="166" decel="50000">
                                          <p:stCondLst>
                                            <p:cond delay="1338"/>
                                          </p:stCondLst>
                                        </p:cTn>
                                        <p:tgtEl>
                                          <p:spTgt spid="13"/>
                                        </p:tgtEl>
                                      </p:cBhvr>
                                      <p:to x="100000" y="100000"/>
                                    </p:animScale>
                                    <p:animScale>
                                      <p:cBhvr>
                                        <p:cTn id="28" dur="26">
                                          <p:stCondLst>
                                            <p:cond delay="1642"/>
                                          </p:stCondLst>
                                        </p:cTn>
                                        <p:tgtEl>
                                          <p:spTgt spid="13"/>
                                        </p:tgtEl>
                                      </p:cBhvr>
                                      <p:to x="100000" y="90000"/>
                                    </p:animScale>
                                    <p:animScale>
                                      <p:cBhvr>
                                        <p:cTn id="29" dur="166" decel="50000">
                                          <p:stCondLst>
                                            <p:cond delay="1668"/>
                                          </p:stCondLst>
                                        </p:cTn>
                                        <p:tgtEl>
                                          <p:spTgt spid="13"/>
                                        </p:tgtEl>
                                      </p:cBhvr>
                                      <p:to x="100000" y="100000"/>
                                    </p:animScale>
                                    <p:animScale>
                                      <p:cBhvr>
                                        <p:cTn id="30" dur="26">
                                          <p:stCondLst>
                                            <p:cond delay="1808"/>
                                          </p:stCondLst>
                                        </p:cTn>
                                        <p:tgtEl>
                                          <p:spTgt spid="13"/>
                                        </p:tgtEl>
                                      </p:cBhvr>
                                      <p:to x="100000" y="95000"/>
                                    </p:animScale>
                                    <p:animScale>
                                      <p:cBhvr>
                                        <p:cTn id="31"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F0E1132A-7EAB-1EF5-B1AF-D53CF71BBF9E}"/>
              </a:ext>
            </a:extLst>
          </p:cNvPr>
          <p:cNvPicPr>
            <a:picLocks noChangeAspect="1"/>
          </p:cNvPicPr>
          <p:nvPr/>
        </p:nvPicPr>
        <p:blipFill>
          <a:blip r:embed="rId3"/>
          <a:stretch>
            <a:fillRect/>
          </a:stretch>
        </p:blipFill>
        <p:spPr>
          <a:xfrm>
            <a:off x="942474" y="4000500"/>
            <a:ext cx="15850974" cy="5596613"/>
          </a:xfrm>
          <a:prstGeom prst="rect">
            <a:avLst/>
          </a:prstGeom>
        </p:spPr>
      </p:pic>
      <p:sp>
        <p:nvSpPr>
          <p:cNvPr id="3" name="Rectangle 2">
            <a:extLst>
              <a:ext uri="{FF2B5EF4-FFF2-40B4-BE49-F238E27FC236}">
                <a16:creationId xmlns="" xmlns:a16="http://schemas.microsoft.com/office/drawing/2014/main" id="{CD1E8CC1-6223-9147-871E-DB47F2C1FE0B}"/>
              </a:ext>
            </a:extLst>
          </p:cNvPr>
          <p:cNvSpPr/>
          <p:nvPr/>
        </p:nvSpPr>
        <p:spPr>
          <a:xfrm>
            <a:off x="1589281" y="4595132"/>
            <a:ext cx="15849600" cy="769441"/>
          </a:xfrm>
          <a:prstGeom prst="rect">
            <a:avLst/>
          </a:prstGeom>
        </p:spPr>
        <p:txBody>
          <a:bodyPr wrap="square">
            <a:spAutoFit/>
          </a:bodyPr>
          <a:lstStyle/>
          <a:p>
            <a:pPr lvl="0" algn="just" defTabSz="1371600">
              <a:spcAft>
                <a:spcPts val="1125"/>
              </a:spcAft>
              <a:defRPr/>
            </a:pP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6: </a:t>
            </a:r>
            <a:r>
              <a:rPr lang="pt-BR" sz="4400" b="1" dirty="0">
                <a:solidFill>
                  <a:schemeClr val="bg1"/>
                </a:solidFill>
                <a:latin typeface="Times New Roman" panose="02020603050405020304" pitchFamily="18" charset="0"/>
                <a:cs typeface="Times New Roman" panose="02020603050405020304" pitchFamily="18" charset="0"/>
              </a:rPr>
              <a:t>Từ “già tom"  trong bài thơ có nghĩa là gì?</a:t>
            </a:r>
            <a:endPar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F5F379AC-0FE0-2696-BD37-92F3F694C4A0}"/>
              </a:ext>
            </a:extLst>
          </p:cNvPr>
          <p:cNvSpPr txBox="1"/>
          <p:nvPr/>
        </p:nvSpPr>
        <p:spPr>
          <a:xfrm>
            <a:off x="914400" y="415703"/>
            <a:ext cx="4057650" cy="507383"/>
          </a:xfrm>
          <a:prstGeom prst="rect">
            <a:avLst/>
          </a:prstGeom>
        </p:spPr>
        <p:txBody>
          <a:bodyPr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1. </a:t>
            </a:r>
            <a:r>
              <a:rPr lang="en-US" sz="4400" b="1" dirty="0" err="1">
                <a:solidFill>
                  <a:srgbClr val="000000"/>
                </a:solidFill>
                <a:latin typeface="Times New Roman" panose="02020603050405020304" pitchFamily="18" charset="0"/>
                <a:cs typeface="Times New Roman" panose="02020603050405020304" pitchFamily="18" charset="0"/>
              </a:rPr>
              <a:t>Đọc</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chú</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thích</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FC03D1C4-77D7-A8C2-A980-977EC987426D}"/>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dirty="0">
                <a:latin typeface="Times New Roman" pitchFamily="18" charset="0"/>
                <a:cs typeface="Times New Roman" pitchFamily="18" charset="0"/>
              </a:rPr>
              <a:t>b. Chú thích</a:t>
            </a:r>
            <a:endParaRPr lang="en-US" sz="4400" dirty="0">
              <a:latin typeface="Times New Roman" pitchFamily="18" charset="0"/>
              <a:cs typeface="Times New Roman" pitchFamily="18" charset="0"/>
            </a:endParaRPr>
          </a:p>
        </p:txBody>
      </p:sp>
      <p:sp>
        <p:nvSpPr>
          <p:cNvPr id="6" name="TextBox 5">
            <a:extLst>
              <a:ext uri="{FF2B5EF4-FFF2-40B4-BE49-F238E27FC236}">
                <a16:creationId xmlns="" xmlns:a16="http://schemas.microsoft.com/office/drawing/2014/main" id="{4FFD06E7-39E5-EB1F-7FEF-E657417655F2}"/>
              </a:ext>
            </a:extLst>
          </p:cNvPr>
          <p:cNvSpPr txBox="1"/>
          <p:nvPr/>
        </p:nvSpPr>
        <p:spPr>
          <a:xfrm>
            <a:off x="2818441" y="2273190"/>
            <a:ext cx="12651117" cy="1504258"/>
          </a:xfrm>
          <a:prstGeom prst="rect">
            <a:avLst/>
          </a:prstGeom>
        </p:spPr>
        <p:txBody>
          <a:bodyPr wrap="square" lIns="0" tIns="0" rIns="0" bIns="0" rtlCol="0" anchor="t">
            <a:spAutoFit/>
          </a:bodyPr>
          <a:lstStyle/>
          <a:p>
            <a:pPr algn="ctr">
              <a:lnSpc>
                <a:spcPct val="80000"/>
              </a:lnSpc>
            </a:pPr>
            <a:r>
              <a:rPr lang="en-US" sz="11500" b="1" dirty="0" err="1">
                <a:solidFill>
                  <a:srgbClr val="FF0000"/>
                </a:solidFill>
                <a:latin typeface="#9Slide05 Dancing Script" panose="03080800040507000D00" pitchFamily="66" charset="0"/>
                <a:cs typeface="Times New Roman" pitchFamily="18" charset="0"/>
              </a:rPr>
              <a:t>Triệu</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phú</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từ</a:t>
            </a:r>
            <a:r>
              <a:rPr lang="en-US" sz="11500" b="1" dirty="0">
                <a:solidFill>
                  <a:srgbClr val="FF0000"/>
                </a:solidFill>
                <a:latin typeface="#9Slide05 Dancing Script" panose="03080800040507000D00" pitchFamily="66" charset="0"/>
                <a:cs typeface="Times New Roman" pitchFamily="18" charset="0"/>
              </a:rPr>
              <a:t> </a:t>
            </a:r>
            <a:r>
              <a:rPr lang="en-US" sz="11500" b="1" dirty="0" err="1">
                <a:solidFill>
                  <a:srgbClr val="FF0000"/>
                </a:solidFill>
                <a:latin typeface="#9Slide05 Dancing Script" panose="03080800040507000D00" pitchFamily="66" charset="0"/>
                <a:cs typeface="Times New Roman" pitchFamily="18" charset="0"/>
              </a:rPr>
              <a:t>vựng</a:t>
            </a:r>
            <a:endParaRPr lang="nl-NL" sz="11500" b="1" dirty="0">
              <a:solidFill>
                <a:srgbClr val="FF0000"/>
              </a:solidFill>
              <a:latin typeface="#9Slide05 Dancing Script" panose="03080800040507000D00" pitchFamily="66" charset="0"/>
              <a:cs typeface="Times New Roman" pitchFamily="18" charset="0"/>
            </a:endParaRPr>
          </a:p>
        </p:txBody>
      </p:sp>
      <p:sp>
        <p:nvSpPr>
          <p:cNvPr id="9" name="TextBox 8">
            <a:extLst>
              <a:ext uri="{FF2B5EF4-FFF2-40B4-BE49-F238E27FC236}">
                <a16:creationId xmlns="" xmlns:a16="http://schemas.microsoft.com/office/drawing/2014/main" id="{E46B5B44-2863-3EDE-0A2B-15E9F5F207A0}"/>
              </a:ext>
            </a:extLst>
          </p:cNvPr>
          <p:cNvSpPr txBox="1"/>
          <p:nvPr/>
        </p:nvSpPr>
        <p:spPr>
          <a:xfrm>
            <a:off x="3113281" y="6044115"/>
            <a:ext cx="12039600" cy="2800767"/>
          </a:xfrm>
          <a:prstGeom prst="rect">
            <a:avLst/>
          </a:prstGeom>
          <a:noFill/>
        </p:spPr>
        <p:txBody>
          <a:bodyPr wrap="square">
            <a:spAutoFit/>
          </a:bodyPr>
          <a:lstStyle/>
          <a:p>
            <a:pPr marL="742950" indent="-742950">
              <a:buFontTx/>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Trẻ</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trung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xinh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đẹp</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Già</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sọm</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héo</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hon,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hom</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hem </a:t>
            </a:r>
          </a:p>
          <a:p>
            <a:pPr marL="742950" indent="-742950">
              <a:buAutoNum type="alphaUcPeriod"/>
            </a:pP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Mạnh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khỏe</a:t>
            </a:r>
            <a:endParaRPr lang="en-US" sz="4400" dirty="0">
              <a:solidFill>
                <a:schemeClr val="bg1"/>
              </a:solidFill>
              <a:latin typeface="Times New Roman" panose="02020603050405020304" pitchFamily="18" charset="0"/>
              <a:cs typeface="Times New Roman" panose="02020603050405020304" pitchFamily="18" charset="0"/>
            </a:endParaRPr>
          </a:p>
          <a:p>
            <a:pPr marL="742950" indent="-742950">
              <a:buAutoNum type="alphaUcPeriod"/>
            </a:pPr>
            <a:r>
              <a:rPr lang="en-US" sz="4400" dirty="0" err="1">
                <a:solidFill>
                  <a:schemeClr val="bg1"/>
                </a:solidFill>
                <a:latin typeface="Times New Roman" panose="02020603050405020304" pitchFamily="18" charset="0"/>
                <a:cs typeface="Times New Roman" panose="02020603050405020304" pitchFamily="18" charset="0"/>
              </a:rPr>
              <a:t>Có</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thể</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lực</a:t>
            </a:r>
            <a:r>
              <a:rPr lang="en-US" sz="4400" dirty="0">
                <a:solidFill>
                  <a:schemeClr val="bg1"/>
                </a:solidFill>
                <a:latin typeface="Times New Roman" panose="02020603050405020304" pitchFamily="18" charset="0"/>
                <a:cs typeface="Times New Roman" panose="02020603050405020304" pitchFamily="18" charset="0"/>
              </a:rPr>
              <a:t> </a:t>
            </a:r>
            <a:r>
              <a:rPr lang="en-US" sz="4400" dirty="0" err="1">
                <a:solidFill>
                  <a:schemeClr val="bg1"/>
                </a:solidFill>
                <a:latin typeface="Times New Roman" panose="02020603050405020304" pitchFamily="18" charset="0"/>
                <a:cs typeface="Times New Roman" panose="02020603050405020304" pitchFamily="18" charset="0"/>
              </a:rPr>
              <a:t>tốt</a:t>
            </a:r>
            <a:endParaRPr lang="en-US" sz="4400" dirty="0">
              <a:solidFill>
                <a:schemeClr val="bg1"/>
              </a:solidFill>
              <a:latin typeface="Times New Roman" panose="02020603050405020304" pitchFamily="18" charset="0"/>
              <a:cs typeface="Times New Roman" panose="02020603050405020304" pitchFamily="18" charset="0"/>
            </a:endParaRPr>
          </a:p>
        </p:txBody>
      </p:sp>
      <p:pic>
        <p:nvPicPr>
          <p:cNvPr id="11" name="Picture 10" descr="A blue spiral notebook with a yellow pencil&#10;&#10;Description automatically generated">
            <a:extLst>
              <a:ext uri="{FF2B5EF4-FFF2-40B4-BE49-F238E27FC236}">
                <a16:creationId xmlns="" xmlns:a16="http://schemas.microsoft.com/office/drawing/2014/main" id="{85E9BE68-EBA0-6116-EDEC-0D6362D020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630393" y="937525"/>
            <a:ext cx="3657607" cy="3657607"/>
          </a:xfrm>
          <a:prstGeom prst="rect">
            <a:avLst/>
          </a:prstGeom>
        </p:spPr>
      </p:pic>
      <p:pic>
        <p:nvPicPr>
          <p:cNvPr id="13" name="Picture 12" descr="A green check mark on a black background&#10;&#10;Description automatically generated">
            <a:extLst>
              <a:ext uri="{FF2B5EF4-FFF2-40B4-BE49-F238E27FC236}">
                <a16:creationId xmlns="" xmlns:a16="http://schemas.microsoft.com/office/drawing/2014/main" id="{B109C82B-E7E7-0A20-8328-5C55764C95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6157203"/>
            <a:ext cx="1249195" cy="1249195"/>
          </a:xfrm>
          <a:prstGeom prst="rect">
            <a:avLst/>
          </a:prstGeom>
        </p:spPr>
      </p:pic>
      <p:sp>
        <p:nvSpPr>
          <p:cNvPr id="7" name="Freeform 5">
            <a:extLst>
              <a:ext uri="{FF2B5EF4-FFF2-40B4-BE49-F238E27FC236}">
                <a16:creationId xmlns="" xmlns:a16="http://schemas.microsoft.com/office/drawing/2014/main" id="{474A933E-11A0-10ED-EC8A-A255CEBDF0E8}"/>
              </a:ext>
            </a:extLst>
          </p:cNvPr>
          <p:cNvSpPr/>
          <p:nvPr/>
        </p:nvSpPr>
        <p:spPr>
          <a:xfrm>
            <a:off x="-725805" y="6172200"/>
            <a:ext cx="3669030" cy="4114800"/>
          </a:xfrm>
          <a:custGeom>
            <a:avLst/>
            <a:gdLst/>
            <a:ahLst/>
            <a:cxnLst/>
            <a:rect l="l" t="t" r="r" b="b"/>
            <a:pathLst>
              <a:path w="3669030" h="4114800">
                <a:moveTo>
                  <a:pt x="0" y="0"/>
                </a:moveTo>
                <a:lnTo>
                  <a:pt x="3669030" y="0"/>
                </a:lnTo>
                <a:lnTo>
                  <a:pt x="3669030"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103419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80">
                                          <p:stCondLst>
                                            <p:cond delay="0"/>
                                          </p:stCondLst>
                                        </p:cTn>
                                        <p:tgtEl>
                                          <p:spTgt spid="13"/>
                                        </p:tgtEl>
                                      </p:cBhvr>
                                    </p:animEffect>
                                    <p:anim calcmode="lin" valueType="num">
                                      <p:cBhvr>
                                        <p:cTn id="1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4" dur="26">
                                          <p:stCondLst>
                                            <p:cond delay="650"/>
                                          </p:stCondLst>
                                        </p:cTn>
                                        <p:tgtEl>
                                          <p:spTgt spid="13"/>
                                        </p:tgtEl>
                                      </p:cBhvr>
                                      <p:to x="100000" y="60000"/>
                                    </p:animScale>
                                    <p:animScale>
                                      <p:cBhvr>
                                        <p:cTn id="25" dur="166" decel="50000">
                                          <p:stCondLst>
                                            <p:cond delay="676"/>
                                          </p:stCondLst>
                                        </p:cTn>
                                        <p:tgtEl>
                                          <p:spTgt spid="13"/>
                                        </p:tgtEl>
                                      </p:cBhvr>
                                      <p:to x="100000" y="100000"/>
                                    </p:animScale>
                                    <p:animScale>
                                      <p:cBhvr>
                                        <p:cTn id="26" dur="26">
                                          <p:stCondLst>
                                            <p:cond delay="1312"/>
                                          </p:stCondLst>
                                        </p:cTn>
                                        <p:tgtEl>
                                          <p:spTgt spid="13"/>
                                        </p:tgtEl>
                                      </p:cBhvr>
                                      <p:to x="100000" y="80000"/>
                                    </p:animScale>
                                    <p:animScale>
                                      <p:cBhvr>
                                        <p:cTn id="27" dur="166" decel="50000">
                                          <p:stCondLst>
                                            <p:cond delay="1338"/>
                                          </p:stCondLst>
                                        </p:cTn>
                                        <p:tgtEl>
                                          <p:spTgt spid="13"/>
                                        </p:tgtEl>
                                      </p:cBhvr>
                                      <p:to x="100000" y="100000"/>
                                    </p:animScale>
                                    <p:animScale>
                                      <p:cBhvr>
                                        <p:cTn id="28" dur="26">
                                          <p:stCondLst>
                                            <p:cond delay="1642"/>
                                          </p:stCondLst>
                                        </p:cTn>
                                        <p:tgtEl>
                                          <p:spTgt spid="13"/>
                                        </p:tgtEl>
                                      </p:cBhvr>
                                      <p:to x="100000" y="90000"/>
                                    </p:animScale>
                                    <p:animScale>
                                      <p:cBhvr>
                                        <p:cTn id="29" dur="166" decel="50000">
                                          <p:stCondLst>
                                            <p:cond delay="1668"/>
                                          </p:stCondLst>
                                        </p:cTn>
                                        <p:tgtEl>
                                          <p:spTgt spid="13"/>
                                        </p:tgtEl>
                                      </p:cBhvr>
                                      <p:to x="100000" y="100000"/>
                                    </p:animScale>
                                    <p:animScale>
                                      <p:cBhvr>
                                        <p:cTn id="30" dur="26">
                                          <p:stCondLst>
                                            <p:cond delay="1808"/>
                                          </p:stCondLst>
                                        </p:cTn>
                                        <p:tgtEl>
                                          <p:spTgt spid="13"/>
                                        </p:tgtEl>
                                      </p:cBhvr>
                                      <p:to x="100000" y="95000"/>
                                    </p:animScale>
                                    <p:animScale>
                                      <p:cBhvr>
                                        <p:cTn id="31"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a:extLst>
              <a:ext uri="{FF2B5EF4-FFF2-40B4-BE49-F238E27FC236}">
                <a16:creationId xmlns="" xmlns:a16="http://schemas.microsoft.com/office/drawing/2014/main" id="{866BCACC-4CB3-094E-D3A5-F2C0E62F7BE7}"/>
              </a:ext>
            </a:extLst>
          </p:cNvPr>
          <p:cNvSpPr txBox="1"/>
          <p:nvPr/>
        </p:nvSpPr>
        <p:spPr>
          <a:xfrm>
            <a:off x="914400" y="415703"/>
            <a:ext cx="6629400" cy="507383"/>
          </a:xfrm>
          <a:prstGeom prst="rect">
            <a:avLst/>
          </a:prstGeom>
        </p:spPr>
        <p:txBody>
          <a:bodyPr wrap="square"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2. </a:t>
            </a:r>
            <a:r>
              <a:rPr lang="en-US" sz="4400" b="1" dirty="0" err="1">
                <a:solidFill>
                  <a:srgbClr val="000000"/>
                </a:solidFill>
                <a:latin typeface="Times New Roman" panose="02020603050405020304" pitchFamily="18" charset="0"/>
                <a:cs typeface="Times New Roman" panose="02020603050405020304" pitchFamily="18" charset="0"/>
              </a:rPr>
              <a:t>Tìm</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hiểu</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EEDA83F3-F7DB-447F-5C9A-BEA34C6FC1A4}"/>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b="1" dirty="0">
                <a:latin typeface="Times New Roman" pitchFamily="18" charset="0"/>
                <a:cs typeface="Times New Roman" pitchFamily="18" charset="0"/>
              </a:rPr>
              <a:t>a. Tác giả</a:t>
            </a:r>
            <a:endParaRPr lang="en-US" sz="4400" b="1" dirty="0">
              <a:latin typeface="Times New Roman" pitchFamily="18" charset="0"/>
              <a:cs typeface="Times New Roman" pitchFamily="18" charset="0"/>
            </a:endParaRPr>
          </a:p>
        </p:txBody>
      </p:sp>
      <p:pic>
        <p:nvPicPr>
          <p:cNvPr id="6" name="Hồ Xuân Hương - Một hiện tượng độc đáo của thơ ca Việt Nam">
            <a:hlinkClick r:id="" action="ppaction://media"/>
            <a:extLst>
              <a:ext uri="{FF2B5EF4-FFF2-40B4-BE49-F238E27FC236}">
                <a16:creationId xmlns="" xmlns:a16="http://schemas.microsoft.com/office/drawing/2014/main" id="{1CCF0D25-038F-98B6-9766-57547D1DFBA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14400" y="2268622"/>
            <a:ext cx="16687800" cy="7904078"/>
          </a:xfrm>
          <a:prstGeom prst="rect">
            <a:avLst/>
          </a:prstGeom>
        </p:spPr>
      </p:pic>
    </p:spTree>
    <p:extLst>
      <p:ext uri="{BB962C8B-B14F-4D97-AF65-F5344CB8AC3E}">
        <p14:creationId xmlns:p14="http://schemas.microsoft.com/office/powerpoint/2010/main" val="130685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6"/>
                </p:tgtEl>
              </p:cMediaNode>
            </p:video>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CD1E8CC1-6223-9147-871E-DB47F2C1FE0B}"/>
              </a:ext>
            </a:extLst>
          </p:cNvPr>
          <p:cNvSpPr/>
          <p:nvPr/>
        </p:nvSpPr>
        <p:spPr>
          <a:xfrm>
            <a:off x="6096000" y="2282102"/>
            <a:ext cx="11353800" cy="8245847"/>
          </a:xfrm>
          <a:prstGeom prst="rect">
            <a:avLst/>
          </a:prstGeom>
        </p:spPr>
        <p:txBody>
          <a:bodyPr wrap="square">
            <a:spAutoFit/>
          </a:bodyPr>
          <a:lstStyle/>
          <a:p>
            <a:pPr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Xuân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(1772 – 1822)</a:t>
            </a:r>
          </a:p>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Quê</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huyện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Quỳnh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Lưu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trấn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Nghệ</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An, nay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tỉnh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Nghệ</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An.</a:t>
            </a:r>
          </a:p>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Sáng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tiêu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biểu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Thiếu</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ngủ</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ngày</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Vịnh</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cái</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giếng</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Vịnh</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quạt</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Vịnh</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hang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Thánh</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Hóa</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Mời</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trầu</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Bánh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trôi</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nước</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tập</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Lưu</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kí</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p>
          <a:p>
            <a:pPr lvl="0" algn="just" defTabSz="1371600">
              <a:spcAft>
                <a:spcPts val="1125"/>
              </a:spcAft>
              <a:defRPr/>
            </a:pP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Được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mệnh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danh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chúa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Nôm</a:t>
            </a:r>
            <a:endPar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Năm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2021,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Xuân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được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UNESCO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nghị</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quyết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vinh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danh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kỉ</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niệm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250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năm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ngày</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sinh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a:p>
            <a:pPr lvl="0" algn="just" defTabSz="1371600">
              <a:spcAft>
                <a:spcPts val="1125"/>
              </a:spcAft>
              <a:defRPr/>
            </a:pPr>
            <a:endPar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866BCACC-4CB3-094E-D3A5-F2C0E62F7BE7}"/>
              </a:ext>
            </a:extLst>
          </p:cNvPr>
          <p:cNvSpPr txBox="1"/>
          <p:nvPr/>
        </p:nvSpPr>
        <p:spPr>
          <a:xfrm>
            <a:off x="914400" y="415703"/>
            <a:ext cx="6629400" cy="507383"/>
          </a:xfrm>
          <a:prstGeom prst="rect">
            <a:avLst/>
          </a:prstGeom>
        </p:spPr>
        <p:txBody>
          <a:bodyPr wrap="square"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2. </a:t>
            </a:r>
            <a:r>
              <a:rPr lang="en-US" sz="4400" b="1" dirty="0" err="1">
                <a:solidFill>
                  <a:srgbClr val="000000"/>
                </a:solidFill>
                <a:latin typeface="Times New Roman" panose="02020603050405020304" pitchFamily="18" charset="0"/>
                <a:cs typeface="Times New Roman" panose="02020603050405020304" pitchFamily="18" charset="0"/>
              </a:rPr>
              <a:t>Tìm</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hiểu</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EEDA83F3-F7DB-447F-5C9A-BEA34C6FC1A4}"/>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b="1" dirty="0">
                <a:latin typeface="Times New Roman" pitchFamily="18" charset="0"/>
                <a:cs typeface="Times New Roman" pitchFamily="18" charset="0"/>
              </a:rPr>
              <a:t>a. Tác giả</a:t>
            </a:r>
            <a:endParaRPr lang="en-US" sz="4400" b="1" dirty="0">
              <a:latin typeface="Times New Roman" pitchFamily="18" charset="0"/>
              <a:cs typeface="Times New Roman" pitchFamily="18" charset="0"/>
            </a:endParaRPr>
          </a:p>
        </p:txBody>
      </p:sp>
      <p:sp>
        <p:nvSpPr>
          <p:cNvPr id="9" name="Freeform 5">
            <a:extLst>
              <a:ext uri="{FF2B5EF4-FFF2-40B4-BE49-F238E27FC236}">
                <a16:creationId xmlns="" xmlns:a16="http://schemas.microsoft.com/office/drawing/2014/main" id="{F02FF54A-7AEC-070A-F023-BA5C5539D644}"/>
              </a:ext>
            </a:extLst>
          </p:cNvPr>
          <p:cNvSpPr/>
          <p:nvPr/>
        </p:nvSpPr>
        <p:spPr>
          <a:xfrm>
            <a:off x="-762000" y="2608604"/>
            <a:ext cx="7447523" cy="7678396"/>
          </a:xfrm>
          <a:custGeom>
            <a:avLst/>
            <a:gdLst/>
            <a:ahLst/>
            <a:cxnLst/>
            <a:rect l="l" t="t" r="r" b="b"/>
            <a:pathLst>
              <a:path w="7447523" h="7678396">
                <a:moveTo>
                  <a:pt x="0" y="0"/>
                </a:moveTo>
                <a:lnTo>
                  <a:pt x="7447523" y="0"/>
                </a:lnTo>
                <a:lnTo>
                  <a:pt x="7447523" y="7678396"/>
                </a:lnTo>
                <a:lnTo>
                  <a:pt x="0" y="7678396"/>
                </a:lnTo>
                <a:lnTo>
                  <a:pt x="0" y="0"/>
                </a:lnTo>
                <a:close/>
              </a:path>
            </a:pathLst>
          </a:custGeom>
          <a:blipFill>
            <a:blip r:embed="rId3"/>
            <a:stretch>
              <a:fillRect/>
            </a:stretch>
          </a:blipFill>
        </p:spPr>
        <p:txBody>
          <a:bodyPr/>
          <a:lstStyle/>
          <a:p>
            <a:endParaRPr lang="en-US" b="1" dirty="0"/>
          </a:p>
        </p:txBody>
      </p:sp>
    </p:spTree>
    <p:extLst>
      <p:ext uri="{BB962C8B-B14F-4D97-AF65-F5344CB8AC3E}">
        <p14:creationId xmlns:p14="http://schemas.microsoft.com/office/powerpoint/2010/main" val="2428215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circle(in)">
                                      <p:cBhvr>
                                        <p:cTn id="29" dur="20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barn(inVertical)">
                                      <p:cBhvr>
                                        <p:cTn id="3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FF2B5EF4-FFF2-40B4-BE49-F238E27FC236}">
                <a16:creationId xmlns="" xmlns:a16="http://schemas.microsoft.com/office/drawing/2014/main" id="{172E9506-AD9D-08E1-1D7F-CFBDE0231510}"/>
              </a:ext>
            </a:extLst>
          </p:cNvPr>
          <p:cNvSpPr/>
          <p:nvPr/>
        </p:nvSpPr>
        <p:spPr>
          <a:xfrm>
            <a:off x="-1295400" y="3314700"/>
            <a:ext cx="9628271" cy="7124815"/>
          </a:xfrm>
          <a:custGeom>
            <a:avLst/>
            <a:gdLst/>
            <a:ahLst/>
            <a:cxnLst/>
            <a:rect l="l" t="t" r="r" b="b"/>
            <a:pathLst>
              <a:path w="9628271" h="7124815">
                <a:moveTo>
                  <a:pt x="0" y="0"/>
                </a:moveTo>
                <a:lnTo>
                  <a:pt x="9628271" y="0"/>
                </a:lnTo>
                <a:lnTo>
                  <a:pt x="9628271" y="7124815"/>
                </a:lnTo>
                <a:lnTo>
                  <a:pt x="0" y="7124815"/>
                </a:lnTo>
                <a:lnTo>
                  <a:pt x="0" y="0"/>
                </a:lnTo>
                <a:close/>
              </a:path>
            </a:pathLst>
          </a:custGeom>
          <a:blipFill>
            <a:blip r:embed="rId3"/>
            <a:stretch>
              <a:fillRect/>
            </a:stretch>
          </a:blipFill>
        </p:spPr>
        <p:txBody>
          <a:bodyPr/>
          <a:lstStyle/>
          <a:p>
            <a:endParaRPr lang="en-US"/>
          </a:p>
        </p:txBody>
      </p:sp>
      <p:sp>
        <p:nvSpPr>
          <p:cNvPr id="3" name="Rectangle 2">
            <a:extLst>
              <a:ext uri="{FF2B5EF4-FFF2-40B4-BE49-F238E27FC236}">
                <a16:creationId xmlns="" xmlns:a16="http://schemas.microsoft.com/office/drawing/2014/main" id="{7C2DE956-8AE8-971C-38F0-F024E9F05D3C}"/>
              </a:ext>
            </a:extLst>
          </p:cNvPr>
          <p:cNvSpPr/>
          <p:nvPr/>
        </p:nvSpPr>
        <p:spPr>
          <a:xfrm>
            <a:off x="3657600" y="2268622"/>
            <a:ext cx="14249400" cy="3477875"/>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Phong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cách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Nôm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Xuân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gần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gũi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với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ngôn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thần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ca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dân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nổi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bật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tính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nghĩa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độc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đáo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ngôn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tượng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sự</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đan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cài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giữa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nói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sâu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lắng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cười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trào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lộng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sảng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khoái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thường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thấy</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ca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dao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hước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hoặc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truyện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lâm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p>
        </p:txBody>
      </p:sp>
      <p:sp>
        <p:nvSpPr>
          <p:cNvPr id="4" name="TextBox 4">
            <a:extLst>
              <a:ext uri="{FF2B5EF4-FFF2-40B4-BE49-F238E27FC236}">
                <a16:creationId xmlns="" xmlns:a16="http://schemas.microsoft.com/office/drawing/2014/main" id="{4D5FDDF0-C4E0-541D-85D2-D96FDBF01166}"/>
              </a:ext>
            </a:extLst>
          </p:cNvPr>
          <p:cNvSpPr txBox="1"/>
          <p:nvPr/>
        </p:nvSpPr>
        <p:spPr>
          <a:xfrm>
            <a:off x="914400" y="415703"/>
            <a:ext cx="6629400" cy="507383"/>
          </a:xfrm>
          <a:prstGeom prst="rect">
            <a:avLst/>
          </a:prstGeom>
        </p:spPr>
        <p:txBody>
          <a:bodyPr wrap="square"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2. </a:t>
            </a:r>
            <a:r>
              <a:rPr lang="en-US" sz="4400" b="1" dirty="0" err="1">
                <a:solidFill>
                  <a:srgbClr val="000000"/>
                </a:solidFill>
                <a:latin typeface="Times New Roman" panose="02020603050405020304" pitchFamily="18" charset="0"/>
                <a:cs typeface="Times New Roman" panose="02020603050405020304" pitchFamily="18" charset="0"/>
              </a:rPr>
              <a:t>Tìm</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hiểu</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D70F1DEC-2BBD-5F2E-607E-4D2C9839AC82}"/>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b="1" dirty="0">
                <a:latin typeface="Times New Roman" pitchFamily="18" charset="0"/>
                <a:cs typeface="Times New Roman" pitchFamily="18" charset="0"/>
              </a:rPr>
              <a:t>a. Tác giả</a:t>
            </a:r>
            <a:endParaRPr lang="en-US" sz="4400" b="1" dirty="0">
              <a:latin typeface="Times New Roman" pitchFamily="18" charset="0"/>
              <a:cs typeface="Times New Roman" pitchFamily="18" charset="0"/>
            </a:endParaRPr>
          </a:p>
        </p:txBody>
      </p:sp>
      <p:sp>
        <p:nvSpPr>
          <p:cNvPr id="6" name="Rectangle 5">
            <a:extLst>
              <a:ext uri="{FF2B5EF4-FFF2-40B4-BE49-F238E27FC236}">
                <a16:creationId xmlns="" xmlns:a16="http://schemas.microsoft.com/office/drawing/2014/main" id="{7D196915-A8DF-3643-4975-28E25236D87B}"/>
              </a:ext>
            </a:extLst>
          </p:cNvPr>
          <p:cNvSpPr/>
          <p:nvPr/>
        </p:nvSpPr>
        <p:spPr>
          <a:xfrm>
            <a:off x="8077200" y="5905500"/>
            <a:ext cx="9753600" cy="2800767"/>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Góp</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phần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quan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trọng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vào</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việc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hình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thành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khẳng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định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những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giá</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trị</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nhân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văn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đặc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sắc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văn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học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trung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đại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Việt</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Nam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thế</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kỉ</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XVIII – XIX. </a:t>
            </a:r>
          </a:p>
        </p:txBody>
      </p:sp>
    </p:spTree>
    <p:extLst>
      <p:ext uri="{BB962C8B-B14F-4D97-AF65-F5344CB8AC3E}">
        <p14:creationId xmlns:p14="http://schemas.microsoft.com/office/powerpoint/2010/main" val="194442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3A1ED943-7701-A21B-5A90-3A5676EC741F}"/>
              </a:ext>
            </a:extLst>
          </p:cNvPr>
          <p:cNvPicPr>
            <a:picLocks noChangeAspect="1"/>
          </p:cNvPicPr>
          <p:nvPr/>
        </p:nvPicPr>
        <p:blipFill>
          <a:blip r:embed="rId3"/>
          <a:stretch>
            <a:fillRect/>
          </a:stretch>
        </p:blipFill>
        <p:spPr>
          <a:xfrm>
            <a:off x="0" y="0"/>
            <a:ext cx="18263938" cy="10356182"/>
          </a:xfrm>
          <a:prstGeom prst="rect">
            <a:avLst/>
          </a:prstGeom>
        </p:spPr>
      </p:pic>
      <p:sp>
        <p:nvSpPr>
          <p:cNvPr id="3" name="TextBox 2">
            <a:extLst>
              <a:ext uri="{FF2B5EF4-FFF2-40B4-BE49-F238E27FC236}">
                <a16:creationId xmlns="" xmlns:a16="http://schemas.microsoft.com/office/drawing/2014/main" id="{D67F9A71-B4B8-29C6-035B-87368D74BEFA}"/>
              </a:ext>
            </a:extLst>
          </p:cNvPr>
          <p:cNvSpPr txBox="1"/>
          <p:nvPr/>
        </p:nvSpPr>
        <p:spPr>
          <a:xfrm>
            <a:off x="0" y="7810500"/>
            <a:ext cx="18263938" cy="1015663"/>
          </a:xfrm>
          <a:prstGeom prst="rect">
            <a:avLst/>
          </a:prstGeom>
          <a:solidFill>
            <a:schemeClr val="bg1"/>
          </a:solidFill>
        </p:spPr>
        <p:txBody>
          <a:bodyPr wrap="square" lIns="0" tIns="0" rIns="0" bIns="0" rtlCol="0" anchor="t">
            <a:spAutoFit/>
          </a:bodyPr>
          <a:lstStyle/>
          <a:p>
            <a:pPr algn="ctr"/>
            <a:r>
              <a:rPr lang="nl-NL" sz="6600" b="1" dirty="0">
                <a:latin typeface="Times New Roman" pitchFamily="18" charset="0"/>
                <a:cs typeface="Times New Roman" pitchFamily="18" charset="0"/>
              </a:rPr>
              <a:t>HAI BÀ TRƯNG</a:t>
            </a:r>
            <a:endParaRPr lang="en-US" sz="6600" b="1" dirty="0">
              <a:latin typeface="Times New Roman" pitchFamily="18" charset="0"/>
              <a:cs typeface="Times New Roman" pitchFamily="18" charset="0"/>
            </a:endParaRPr>
          </a:p>
        </p:txBody>
      </p:sp>
    </p:spTree>
    <p:extLst>
      <p:ext uri="{BB962C8B-B14F-4D97-AF65-F5344CB8AC3E}">
        <p14:creationId xmlns:p14="http://schemas.microsoft.com/office/powerpoint/2010/main" val="190657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7C2DE956-8AE8-971C-38F0-F024E9F05D3C}"/>
              </a:ext>
            </a:extLst>
          </p:cNvPr>
          <p:cNvSpPr/>
          <p:nvPr/>
        </p:nvSpPr>
        <p:spPr>
          <a:xfrm>
            <a:off x="1676400" y="2268622"/>
            <a:ext cx="3505200"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Xuất</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xứ</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4" name="TextBox 4">
            <a:extLst>
              <a:ext uri="{FF2B5EF4-FFF2-40B4-BE49-F238E27FC236}">
                <a16:creationId xmlns="" xmlns:a16="http://schemas.microsoft.com/office/drawing/2014/main" id="{4D5FDDF0-C4E0-541D-85D2-D96FDBF01166}"/>
              </a:ext>
            </a:extLst>
          </p:cNvPr>
          <p:cNvSpPr txBox="1"/>
          <p:nvPr/>
        </p:nvSpPr>
        <p:spPr>
          <a:xfrm>
            <a:off x="914400" y="415703"/>
            <a:ext cx="6629400" cy="507383"/>
          </a:xfrm>
          <a:prstGeom prst="rect">
            <a:avLst/>
          </a:prstGeom>
        </p:spPr>
        <p:txBody>
          <a:bodyPr wrap="square" lIns="0" tIns="0" rIns="0" bIns="0" rtlCol="0" anchor="t">
            <a:spAutoFit/>
          </a:bodyPr>
          <a:lstStyle/>
          <a:p>
            <a:pPr>
              <a:lnSpc>
                <a:spcPts val="3873"/>
              </a:lnSpc>
            </a:pPr>
            <a:r>
              <a:rPr lang="en-US" sz="4400" b="1" dirty="0">
                <a:solidFill>
                  <a:srgbClr val="000000"/>
                </a:solidFill>
                <a:latin typeface="Times New Roman" panose="02020603050405020304" pitchFamily="18" charset="0"/>
                <a:cs typeface="Times New Roman" panose="02020603050405020304" pitchFamily="18" charset="0"/>
              </a:rPr>
              <a:t>2. </a:t>
            </a:r>
            <a:r>
              <a:rPr lang="en-US" sz="4400" b="1" dirty="0" err="1">
                <a:solidFill>
                  <a:srgbClr val="000000"/>
                </a:solidFill>
                <a:latin typeface="Times New Roman" panose="02020603050405020304" pitchFamily="18" charset="0"/>
                <a:cs typeface="Times New Roman" panose="02020603050405020304" pitchFamily="18" charset="0"/>
              </a:rPr>
              <a:t>Tìm</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hiểu</a:t>
            </a:r>
            <a:r>
              <a:rPr lang="en-US" sz="4400" b="1" dirty="0">
                <a:solidFill>
                  <a:srgbClr val="000000"/>
                </a:solidFill>
                <a:latin typeface="Times New Roman" panose="02020603050405020304" pitchFamily="18" charset="0"/>
                <a:cs typeface="Times New Roman" panose="02020603050405020304" pitchFamily="18" charset="0"/>
              </a:rPr>
              <a:t> </a:t>
            </a:r>
            <a:r>
              <a:rPr lang="en-US" sz="4400" b="1" dirty="0" err="1">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D70F1DEC-2BBD-5F2E-607E-4D2C9839AC82}"/>
              </a:ext>
            </a:extLst>
          </p:cNvPr>
          <p:cNvSpPr txBox="1"/>
          <p:nvPr/>
        </p:nvSpPr>
        <p:spPr>
          <a:xfrm>
            <a:off x="1371600" y="1257300"/>
            <a:ext cx="12080514" cy="677108"/>
          </a:xfrm>
          <a:prstGeom prst="rect">
            <a:avLst/>
          </a:prstGeom>
        </p:spPr>
        <p:txBody>
          <a:bodyPr wrap="square" lIns="0" tIns="0" rIns="0" bIns="0" rtlCol="0" anchor="t">
            <a:spAutoFit/>
          </a:bodyPr>
          <a:lstStyle/>
          <a:p>
            <a:r>
              <a:rPr lang="nl-NL" sz="4400" b="1" dirty="0">
                <a:latin typeface="Times New Roman" pitchFamily="18" charset="0"/>
                <a:cs typeface="Times New Roman" pitchFamily="18" charset="0"/>
              </a:rPr>
              <a:t>b. Tác phẩm</a:t>
            </a:r>
            <a:endParaRPr lang="en-US" sz="4400" b="1" dirty="0">
              <a:latin typeface="Times New Roman" pitchFamily="18" charset="0"/>
              <a:cs typeface="Times New Roman" pitchFamily="18" charset="0"/>
            </a:endParaRPr>
          </a:p>
        </p:txBody>
      </p:sp>
      <p:sp>
        <p:nvSpPr>
          <p:cNvPr id="6" name="Rectangle 5">
            <a:extLst>
              <a:ext uri="{FF2B5EF4-FFF2-40B4-BE49-F238E27FC236}">
                <a16:creationId xmlns="" xmlns:a16="http://schemas.microsoft.com/office/drawing/2014/main" id="{7D196915-A8DF-3643-4975-28E25236D87B}"/>
              </a:ext>
            </a:extLst>
          </p:cNvPr>
          <p:cNvSpPr/>
          <p:nvPr/>
        </p:nvSpPr>
        <p:spPr>
          <a:xfrm>
            <a:off x="4648200" y="2314788"/>
            <a:ext cx="12801600" cy="1446550"/>
          </a:xfrm>
          <a:prstGeom prst="rect">
            <a:avLst/>
          </a:prstGeom>
        </p:spPr>
        <p:txBody>
          <a:bodyPr wrap="square">
            <a:spAutoFit/>
          </a:bodyPr>
          <a:lstStyle/>
          <a:p>
            <a:pPr lvl="0" algn="just" defTabSz="1371600">
              <a:spcAft>
                <a:spcPts val="1125"/>
              </a:spcAft>
              <a:defRPr/>
            </a:pP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Xuân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Hương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đời</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Huy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Nguyên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tuyển</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soạn</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giới</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i="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thiệu</a:t>
            </a:r>
            <a:r>
              <a:rPr lang="en-US" sz="4400" i="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NXB Văn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học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Hà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Nội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1998, tr.38</a:t>
            </a:r>
          </a:p>
        </p:txBody>
      </p:sp>
      <p:pic>
        <p:nvPicPr>
          <p:cNvPr id="7" name="Picture 6">
            <a:extLst>
              <a:ext uri="{FF2B5EF4-FFF2-40B4-BE49-F238E27FC236}">
                <a16:creationId xmlns="" xmlns:a16="http://schemas.microsoft.com/office/drawing/2014/main" id="{7303AFB9-F79C-190E-8DCB-67E02CB33E6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867" b="91800" l="10000" r="90000">
                        <a14:foregroundMark x1="27917" y1="7867" x2="34500" y2="7867"/>
                        <a14:foregroundMark x1="26333" y1="91800" x2="33500" y2="91800"/>
                      </a14:backgroundRemoval>
                    </a14:imgEffect>
                  </a14:imgLayer>
                </a14:imgProps>
              </a:ext>
            </a:extLst>
          </a:blip>
          <a:stretch>
            <a:fillRect/>
          </a:stretch>
        </p:blipFill>
        <p:spPr>
          <a:xfrm>
            <a:off x="152400" y="2933700"/>
            <a:ext cx="5725284" cy="7156605"/>
          </a:xfrm>
          <a:prstGeom prst="rect">
            <a:avLst/>
          </a:prstGeom>
        </p:spPr>
      </p:pic>
      <p:sp>
        <p:nvSpPr>
          <p:cNvPr id="8" name="Rectangle 7">
            <a:extLst>
              <a:ext uri="{FF2B5EF4-FFF2-40B4-BE49-F238E27FC236}">
                <a16:creationId xmlns="" xmlns:a16="http://schemas.microsoft.com/office/drawing/2014/main" id="{41DC5CCB-B66A-B8B8-81D7-11044475FB02}"/>
              </a:ext>
            </a:extLst>
          </p:cNvPr>
          <p:cNvSpPr/>
          <p:nvPr/>
        </p:nvSpPr>
        <p:spPr>
          <a:xfrm>
            <a:off x="5265821" y="4141718"/>
            <a:ext cx="12183979" cy="769441"/>
          </a:xfrm>
          <a:prstGeom prst="rect">
            <a:avLst/>
          </a:prstGeom>
        </p:spPr>
        <p:txBody>
          <a:bodyPr wrap="square">
            <a:spAutoFit/>
          </a:bodyPr>
          <a:lstStyle/>
          <a:p>
            <a:pPr lvl="0" algn="just" defTabSz="1371600">
              <a:spcAft>
                <a:spcPts val="1125"/>
              </a:spcAft>
              <a:defRPr/>
            </a:pP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Thuộc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chùm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Tự</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gồm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3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9" name="Rectangle 8">
            <a:extLst>
              <a:ext uri="{FF2B5EF4-FFF2-40B4-BE49-F238E27FC236}">
                <a16:creationId xmlns="" xmlns:a16="http://schemas.microsoft.com/office/drawing/2014/main" id="{02E2E079-5D20-E776-EF4B-CA38F779D3F6}"/>
              </a:ext>
            </a:extLst>
          </p:cNvPr>
          <p:cNvSpPr/>
          <p:nvPr/>
        </p:nvSpPr>
        <p:spPr>
          <a:xfrm>
            <a:off x="5410200" y="5369744"/>
            <a:ext cx="12183979"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Thể</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10" name="Rectangle 9">
            <a:extLst>
              <a:ext uri="{FF2B5EF4-FFF2-40B4-BE49-F238E27FC236}">
                <a16:creationId xmlns="" xmlns:a16="http://schemas.microsoft.com/office/drawing/2014/main" id="{952D8BF9-53B0-E05D-FB2D-C09A3D818F5A}"/>
              </a:ext>
            </a:extLst>
          </p:cNvPr>
          <p:cNvSpPr/>
          <p:nvPr/>
        </p:nvSpPr>
        <p:spPr>
          <a:xfrm>
            <a:off x="8458200" y="5369744"/>
            <a:ext cx="12183979" cy="769441"/>
          </a:xfrm>
          <a:prstGeom prst="rect">
            <a:avLst/>
          </a:prstGeom>
        </p:spPr>
        <p:txBody>
          <a:bodyPr wrap="square">
            <a:spAutoFit/>
          </a:bodyPr>
          <a:lstStyle/>
          <a:p>
            <a:pPr lvl="0" algn="just" defTabSz="1371600">
              <a:spcAft>
                <a:spcPts val="1125"/>
              </a:spcAft>
              <a:defRPr/>
            </a:pP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Thất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ngôn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bát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cú</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Đường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luật</a:t>
            </a:r>
            <a:endPar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pic>
        <p:nvPicPr>
          <p:cNvPr id="13" name="Picture 4">
            <a:extLst>
              <a:ext uri="{FF2B5EF4-FFF2-40B4-BE49-F238E27FC236}">
                <a16:creationId xmlns="" xmlns:a16="http://schemas.microsoft.com/office/drawing/2014/main" id="{52C2008C-D3CC-F723-4646-14BE76784972}"/>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816914" y="5676900"/>
            <a:ext cx="5039448" cy="5378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4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7C2DE956-8AE8-971C-38F0-F024E9F05D3C}"/>
              </a:ext>
            </a:extLst>
          </p:cNvPr>
          <p:cNvSpPr/>
          <p:nvPr/>
        </p:nvSpPr>
        <p:spPr>
          <a:xfrm>
            <a:off x="1676400" y="2268622"/>
            <a:ext cx="3505200" cy="769441"/>
          </a:xfrm>
          <a:prstGeom prst="rect">
            <a:avLst/>
          </a:prstGeom>
        </p:spPr>
        <p:txBody>
          <a:bodyPr wrap="square">
            <a:spAutoFit/>
          </a:bodyPr>
          <a:lstStyle/>
          <a:p>
            <a:pPr marL="0" marR="0" lvl="0" indent="0" algn="just" defTabSz="1371600" rtl="0" eaLnBrk="1" fontAlgn="auto" latinLnBrk="0" hangingPunct="1">
              <a:lnSpc>
                <a:spcPct val="100000"/>
              </a:lnSpc>
              <a:spcBef>
                <a:spcPts val="0"/>
              </a:spcBef>
              <a:spcAft>
                <a:spcPts val="1125"/>
              </a:spcAft>
              <a:buClrTx/>
              <a:buSzTx/>
              <a:buFontTx/>
              <a:buNone/>
              <a:tabLst/>
              <a:defRPr/>
            </a:pPr>
            <a:r>
              <a:rPr kumimoji="0" lang="en-US" sz="44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tài</a:t>
            </a:r>
            <a:r>
              <a:rPr kumimoji="0" lang="en-US" sz="44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4" name="TextBox 4">
            <a:extLst>
              <a:ext uri="{FF2B5EF4-FFF2-40B4-BE49-F238E27FC236}">
                <a16:creationId xmlns="" xmlns:a16="http://schemas.microsoft.com/office/drawing/2014/main" id="{4D5FDDF0-C4E0-541D-85D2-D96FDBF01166}"/>
              </a:ext>
            </a:extLst>
          </p:cNvPr>
          <p:cNvSpPr txBox="1"/>
          <p:nvPr/>
        </p:nvSpPr>
        <p:spPr>
          <a:xfrm>
            <a:off x="914400" y="415703"/>
            <a:ext cx="6629400" cy="507383"/>
          </a:xfrm>
          <a:prstGeom prst="rect">
            <a:avLst/>
          </a:prstGeom>
        </p:spPr>
        <p:txBody>
          <a:bodyPr wrap="square" lIns="0" tIns="0" rIns="0" bIns="0" rtlCol="0" anchor="t">
            <a:spAutoFit/>
          </a:bodyPr>
          <a:lstStyle/>
          <a:p>
            <a:pPr marL="0" marR="0" lvl="0" indent="0" algn="l" defTabSz="914400" rtl="0" eaLnBrk="1" fontAlgn="auto" latinLnBrk="0" hangingPunct="1">
              <a:lnSpc>
                <a:spcPts val="3873"/>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2. </a:t>
            </a:r>
            <a:r>
              <a:rPr kumimoji="0" lang="en-US" sz="4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Tìm</a:t>
            </a:r>
            <a:r>
              <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hiểu</a:t>
            </a:r>
            <a:r>
              <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chung</a:t>
            </a:r>
            <a:endPar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 xmlns:a16="http://schemas.microsoft.com/office/drawing/2014/main" id="{D70F1DEC-2BBD-5F2E-607E-4D2C9839AC82}"/>
              </a:ext>
            </a:extLst>
          </p:cNvPr>
          <p:cNvSpPr txBox="1"/>
          <p:nvPr/>
        </p:nvSpPr>
        <p:spPr>
          <a:xfrm>
            <a:off x="1371600" y="1257300"/>
            <a:ext cx="12080514" cy="677108"/>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b. Tác phẩm</a:t>
            </a:r>
            <a:endParaRPr kumimoji="0" lang="en-US" sz="4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6" name="Rectangle 5">
            <a:extLst>
              <a:ext uri="{FF2B5EF4-FFF2-40B4-BE49-F238E27FC236}">
                <a16:creationId xmlns="" xmlns:a16="http://schemas.microsoft.com/office/drawing/2014/main" id="{7D196915-A8DF-3643-4975-28E25236D87B}"/>
              </a:ext>
            </a:extLst>
          </p:cNvPr>
          <p:cNvSpPr/>
          <p:nvPr/>
        </p:nvSpPr>
        <p:spPr>
          <a:xfrm>
            <a:off x="2466109" y="3502925"/>
            <a:ext cx="12801600" cy="769441"/>
          </a:xfrm>
          <a:prstGeom prst="rect">
            <a:avLst/>
          </a:prstGeom>
        </p:spPr>
        <p:txBody>
          <a:bodyPr wrap="square">
            <a:spAutoFit/>
          </a:bodyPr>
          <a:lstStyle/>
          <a:p>
            <a:pPr marL="0" marR="0" lvl="0" indent="0" algn="just" defTabSz="1371600" rtl="0" eaLnBrk="1" fontAlgn="auto" latinLnBrk="0" hangingPunct="1">
              <a:lnSpc>
                <a:spcPct val="100000"/>
              </a:lnSpc>
              <a:spcBef>
                <a:spcPts val="0"/>
              </a:spcBef>
              <a:spcAft>
                <a:spcPts val="1125"/>
              </a:spcAft>
              <a:buClrTx/>
              <a:buSzTx/>
              <a:buFontTx/>
              <a:buNone/>
              <a:tabLst/>
              <a:defRPr/>
            </a:pPr>
            <a:r>
              <a:rPr kumimoji="0" lang="en-US" sz="44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kumimoji="0" lang="en-US" sz="44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phụ</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xã</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hội</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phong</a:t>
            </a:r>
            <a:r>
              <a:rPr kumimoji="0" lang="en-US" sz="4400" b="0"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0"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kiến</a:t>
            </a:r>
            <a:endParaRPr kumimoji="0" lang="en-US" sz="44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9" name="Rectangle 8">
            <a:extLst>
              <a:ext uri="{FF2B5EF4-FFF2-40B4-BE49-F238E27FC236}">
                <a16:creationId xmlns="" xmlns:a16="http://schemas.microsoft.com/office/drawing/2014/main" id="{02E2E079-5D20-E776-EF4B-CA38F779D3F6}"/>
              </a:ext>
            </a:extLst>
          </p:cNvPr>
          <p:cNvSpPr/>
          <p:nvPr/>
        </p:nvSpPr>
        <p:spPr>
          <a:xfrm>
            <a:off x="1676400" y="4858454"/>
            <a:ext cx="12183979" cy="769441"/>
          </a:xfrm>
          <a:prstGeom prst="rect">
            <a:avLst/>
          </a:prstGeom>
        </p:spPr>
        <p:txBody>
          <a:bodyPr wrap="square">
            <a:spAutoFit/>
          </a:bodyPr>
          <a:lstStyle/>
          <a:p>
            <a:pPr marL="0" marR="0" lvl="0" indent="0" algn="just" defTabSz="1371600" rtl="0" eaLnBrk="1" fontAlgn="auto" latinLnBrk="0" hangingPunct="1">
              <a:lnSpc>
                <a:spcPct val="100000"/>
              </a:lnSpc>
              <a:spcBef>
                <a:spcPts val="0"/>
              </a:spcBef>
              <a:spcAft>
                <a:spcPts val="1125"/>
              </a:spcAft>
              <a:buClrTx/>
              <a:buSzTx/>
              <a:buFontTx/>
              <a:buNone/>
              <a:tabLst/>
              <a:defRPr/>
            </a:pPr>
            <a:r>
              <a:rPr kumimoji="0" lang="en-US" sz="44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Bố</a:t>
            </a:r>
            <a:r>
              <a:rPr kumimoji="0" lang="en-US" sz="4400" b="1" i="0" u="none" strike="noStrike" kern="1200" cap="none" spc="0" normalizeH="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kumimoji="0" lang="en-US" sz="4400" b="1" i="0" u="none" strike="noStrike" kern="1200" cap="none" spc="0" normalizeH="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cục</a:t>
            </a:r>
            <a:r>
              <a:rPr kumimoji="0" lang="en-US" sz="44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4 </a:t>
            </a:r>
            <a:r>
              <a:rPr kumimoji="0" lang="en-US" sz="4400" b="1"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phần</a:t>
            </a:r>
            <a:endParaRPr kumimoji="0" lang="en-US" sz="44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10" name="Rectangle 9">
            <a:extLst>
              <a:ext uri="{FF2B5EF4-FFF2-40B4-BE49-F238E27FC236}">
                <a16:creationId xmlns="" xmlns:a16="http://schemas.microsoft.com/office/drawing/2014/main" id="{952D8BF9-53B0-E05D-FB2D-C09A3D818F5A}"/>
              </a:ext>
            </a:extLst>
          </p:cNvPr>
          <p:cNvSpPr/>
          <p:nvPr/>
        </p:nvSpPr>
        <p:spPr>
          <a:xfrm>
            <a:off x="2438400" y="6030631"/>
            <a:ext cx="12183979" cy="3477875"/>
          </a:xfrm>
          <a:prstGeom prst="rect">
            <a:avLst/>
          </a:prstGeom>
        </p:spPr>
        <p:txBody>
          <a:bodyPr wrap="square">
            <a:spAutoFit/>
          </a:bodyPr>
          <a:lstStyle/>
          <a:p>
            <a:r>
              <a:rPr lang="vi-VN" sz="4400" dirty="0">
                <a:latin typeface="+mj-lt"/>
              </a:rPr>
              <a:t>+ 2 câu đề: Nỗi cô đơn, buồn tủi của người phụ nữ.</a:t>
            </a:r>
          </a:p>
          <a:p>
            <a:r>
              <a:rPr lang="vi-VN" sz="4400" dirty="0">
                <a:latin typeface="+mj-lt"/>
              </a:rPr>
              <a:t>+ 2 câu thực: Nỗi niềm bẽ bàng, chua xót về thân phận.</a:t>
            </a:r>
          </a:p>
          <a:p>
            <a:r>
              <a:rPr lang="vi-VN" sz="4400" dirty="0">
                <a:latin typeface="+mj-lt"/>
              </a:rPr>
              <a:t>+ 2 câu luận: Nỗi phẫn uất, không cam chịu.</a:t>
            </a:r>
          </a:p>
          <a:p>
            <a:r>
              <a:rPr lang="vi-VN" sz="4400" dirty="0">
                <a:latin typeface="+mj-lt"/>
              </a:rPr>
              <a:t>+ 2 câu kết: Nỗi ngậm ngùi, xót xa</a:t>
            </a:r>
          </a:p>
        </p:txBody>
      </p:sp>
      <p:pic>
        <p:nvPicPr>
          <p:cNvPr id="13" name="Picture 4">
            <a:extLst>
              <a:ext uri="{FF2B5EF4-FFF2-40B4-BE49-F238E27FC236}">
                <a16:creationId xmlns="" xmlns:a16="http://schemas.microsoft.com/office/drawing/2014/main" id="{52C2008C-D3CC-F723-4646-14BE7678497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816914" y="5676900"/>
            <a:ext cx="5039448" cy="5378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650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E54F7E70-31BD-07EE-A037-194977156777}"/>
              </a:ext>
            </a:extLst>
          </p:cNvPr>
          <p:cNvSpPr/>
          <p:nvPr/>
        </p:nvSpPr>
        <p:spPr>
          <a:xfrm>
            <a:off x="533400" y="571500"/>
            <a:ext cx="16611600" cy="1107996"/>
          </a:xfrm>
          <a:prstGeom prst="rect">
            <a:avLst/>
          </a:prstGeom>
        </p:spPr>
        <p:txBody>
          <a:bodyPr wrap="square">
            <a:spAutoFit/>
          </a:bodyPr>
          <a:lstStyle/>
          <a:p>
            <a:pPr lvl="0" algn="ctr" defTabSz="1371600">
              <a:spcAft>
                <a:spcPts val="1125"/>
              </a:spcAft>
              <a:defRPr/>
            </a:pPr>
            <a:r>
              <a:rPr lang="en-US" sz="6600" b="1" dirty="0" smtClean="0">
                <a:solidFill>
                  <a:srgbClr val="C00000"/>
                </a:solidFill>
                <a:latin typeface="Times New Roman" pitchFamily="18" charset="0"/>
                <a:ea typeface="Times New Roman" pitchFamily="18" charset="0"/>
                <a:cs typeface="Times New Roman" pitchFamily="18" charset="0"/>
              </a:rPr>
              <a:t>II. </a:t>
            </a:r>
            <a:r>
              <a:rPr lang="en-US" sz="6600" b="1" dirty="0" err="1" smtClean="0">
                <a:solidFill>
                  <a:srgbClr val="C00000"/>
                </a:solidFill>
                <a:latin typeface="Times New Roman" pitchFamily="18" charset="0"/>
                <a:ea typeface="Times New Roman" pitchFamily="18" charset="0"/>
                <a:cs typeface="Times New Roman" pitchFamily="18" charset="0"/>
              </a:rPr>
              <a:t>Khám</a:t>
            </a:r>
            <a:r>
              <a:rPr lang="en-US" sz="6600" b="1" dirty="0" smtClean="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phá</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văn</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bản</a:t>
            </a:r>
            <a:endParaRPr lang="en-US" sz="6600" b="1" dirty="0">
              <a:solidFill>
                <a:srgbClr val="C00000"/>
              </a:solidFill>
              <a:latin typeface="Times New Roman" pitchFamily="18" charset="0"/>
              <a:ea typeface="Times New Roman" pitchFamily="18" charset="0"/>
              <a:cs typeface="Times New Roman" pitchFamily="18" charset="0"/>
            </a:endParaRPr>
          </a:p>
        </p:txBody>
      </p:sp>
      <p:sp>
        <p:nvSpPr>
          <p:cNvPr id="2" name="Freeform 3">
            <a:extLst>
              <a:ext uri="{FF2B5EF4-FFF2-40B4-BE49-F238E27FC236}">
                <a16:creationId xmlns="" xmlns:a16="http://schemas.microsoft.com/office/drawing/2014/main" id="{75D71D1C-980B-BB21-BB03-DBD2727C6717}"/>
              </a:ext>
            </a:extLst>
          </p:cNvPr>
          <p:cNvSpPr/>
          <p:nvPr/>
        </p:nvSpPr>
        <p:spPr>
          <a:xfrm>
            <a:off x="0" y="3695700"/>
            <a:ext cx="18288000" cy="6735679"/>
          </a:xfrm>
          <a:custGeom>
            <a:avLst/>
            <a:gdLst/>
            <a:ahLst/>
            <a:cxnLst/>
            <a:rect l="l" t="t" r="r" b="b"/>
            <a:pathLst>
              <a:path w="13708378" h="5523334">
                <a:moveTo>
                  <a:pt x="0" y="0"/>
                </a:moveTo>
                <a:lnTo>
                  <a:pt x="13708378" y="0"/>
                </a:lnTo>
                <a:lnTo>
                  <a:pt x="13708378" y="5523334"/>
                </a:lnTo>
                <a:lnTo>
                  <a:pt x="0" y="5523334"/>
                </a:lnTo>
                <a:lnTo>
                  <a:pt x="0" y="0"/>
                </a:lnTo>
                <a:close/>
              </a:path>
            </a:pathLst>
          </a:custGeom>
          <a:blipFill>
            <a:blip r:embed="rId3"/>
            <a:stretch>
              <a:fillRect/>
            </a:stretch>
          </a:blipFill>
        </p:spPr>
        <p:txBody>
          <a:bodyPr/>
          <a:lstStyle/>
          <a:p>
            <a:endParaRPr lang="en-US"/>
          </a:p>
        </p:txBody>
      </p:sp>
    </p:spTree>
    <p:extLst>
      <p:ext uri="{BB962C8B-B14F-4D97-AF65-F5344CB8AC3E}">
        <p14:creationId xmlns:p14="http://schemas.microsoft.com/office/powerpoint/2010/main" val="1051586674"/>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a:extLst>
              <a:ext uri="{FF2B5EF4-FFF2-40B4-BE49-F238E27FC236}">
                <a16:creationId xmlns="" xmlns:a16="http://schemas.microsoft.com/office/drawing/2014/main" id="{E0862730-FD91-9150-6CC8-52862F572187}"/>
              </a:ext>
            </a:extLst>
          </p:cNvPr>
          <p:cNvSpPr/>
          <p:nvPr/>
        </p:nvSpPr>
        <p:spPr>
          <a:xfrm>
            <a:off x="9144000" y="2857500"/>
            <a:ext cx="5412347" cy="7096665"/>
          </a:xfrm>
          <a:custGeom>
            <a:avLst/>
            <a:gdLst/>
            <a:ahLst/>
            <a:cxnLst/>
            <a:rect l="l" t="t" r="r" b="b"/>
            <a:pathLst>
              <a:path w="5412347" h="7096665">
                <a:moveTo>
                  <a:pt x="0" y="0"/>
                </a:moveTo>
                <a:lnTo>
                  <a:pt x="5412348" y="0"/>
                </a:lnTo>
                <a:lnTo>
                  <a:pt x="5412348" y="7096665"/>
                </a:lnTo>
                <a:lnTo>
                  <a:pt x="0" y="7096665"/>
                </a:lnTo>
                <a:lnTo>
                  <a:pt x="0" y="0"/>
                </a:lnTo>
                <a:close/>
              </a:path>
            </a:pathLst>
          </a:custGeom>
          <a:blipFill>
            <a:blip r:embed="rId3"/>
            <a:stretch>
              <a:fillRect/>
            </a:stretch>
          </a:blipFill>
        </p:spPr>
        <p:txBody>
          <a:bodyPr/>
          <a:lstStyle/>
          <a:p>
            <a:endParaRPr lang="en-US"/>
          </a:p>
        </p:txBody>
      </p:sp>
      <p:sp>
        <p:nvSpPr>
          <p:cNvPr id="2" name="Freeform 2">
            <a:extLst>
              <a:ext uri="{FF2B5EF4-FFF2-40B4-BE49-F238E27FC236}">
                <a16:creationId xmlns="" xmlns:a16="http://schemas.microsoft.com/office/drawing/2014/main" id="{F369E0D5-759F-2EDD-5A5F-986E3D7918FD}"/>
              </a:ext>
            </a:extLst>
          </p:cNvPr>
          <p:cNvSpPr/>
          <p:nvPr/>
        </p:nvSpPr>
        <p:spPr>
          <a:xfrm rot="21198139">
            <a:off x="12857314" y="467093"/>
            <a:ext cx="5295527" cy="6492005"/>
          </a:xfrm>
          <a:custGeom>
            <a:avLst/>
            <a:gdLst/>
            <a:ahLst/>
            <a:cxnLst/>
            <a:rect l="l" t="t" r="r" b="b"/>
            <a:pathLst>
              <a:path w="5295527" h="6492005">
                <a:moveTo>
                  <a:pt x="0" y="0"/>
                </a:moveTo>
                <a:lnTo>
                  <a:pt x="5295527" y="0"/>
                </a:lnTo>
                <a:lnTo>
                  <a:pt x="5295527" y="6492006"/>
                </a:lnTo>
                <a:lnTo>
                  <a:pt x="0" y="6492006"/>
                </a:lnTo>
                <a:lnTo>
                  <a:pt x="0" y="0"/>
                </a:lnTo>
                <a:close/>
              </a:path>
            </a:pathLst>
          </a:custGeom>
          <a:blipFill>
            <a:blip r:embed="rId4"/>
            <a:stretch>
              <a:fillRect/>
            </a:stretch>
          </a:blipFill>
        </p:spPr>
        <p:txBody>
          <a:bodyPr/>
          <a:lstStyle/>
          <a:p>
            <a:endParaRPr lang="en-US"/>
          </a:p>
        </p:txBody>
      </p:sp>
      <p:sp>
        <p:nvSpPr>
          <p:cNvPr id="4" name="Rectangle 3">
            <a:extLst>
              <a:ext uri="{FF2B5EF4-FFF2-40B4-BE49-F238E27FC236}">
                <a16:creationId xmlns="" xmlns:a16="http://schemas.microsoft.com/office/drawing/2014/main" id="{72513F73-F3E8-DFC2-73D1-2C194EC03490}"/>
              </a:ext>
            </a:extLst>
          </p:cNvPr>
          <p:cNvSpPr/>
          <p:nvPr/>
        </p:nvSpPr>
        <p:spPr>
          <a:xfrm>
            <a:off x="381000" y="2095500"/>
            <a:ext cx="8458200" cy="5452775"/>
          </a:xfrm>
          <a:prstGeom prst="rect">
            <a:avLst/>
          </a:prstGeom>
        </p:spPr>
        <p:txBody>
          <a:bodyPr wrap="square">
            <a:spAutoFit/>
          </a:bodyPr>
          <a:lstStyle/>
          <a:p>
            <a:pPr lvl="0" algn="ctr" defTabSz="1371600">
              <a:spcAft>
                <a:spcPts val="1125"/>
              </a:spcAft>
              <a:defRPr/>
            </a:pPr>
            <a:r>
              <a:rPr lang="en-US" sz="6600" b="1" dirty="0">
                <a:solidFill>
                  <a:srgbClr val="C00000"/>
                </a:solidFill>
                <a:latin typeface="Times New Roman" pitchFamily="18" charset="0"/>
                <a:ea typeface="Times New Roman" pitchFamily="18" charset="0"/>
                <a:cs typeface="Times New Roman" pitchFamily="18" charset="0"/>
              </a:rPr>
              <a:t>1. </a:t>
            </a:r>
            <a:r>
              <a:rPr lang="en-US" sz="6600" b="1" dirty="0" err="1" smtClean="0">
                <a:solidFill>
                  <a:srgbClr val="C00000"/>
                </a:solidFill>
                <a:latin typeface="Times New Roman" pitchFamily="18" charset="0"/>
                <a:ea typeface="Times New Roman" pitchFamily="18" charset="0"/>
                <a:cs typeface="Times New Roman" pitchFamily="18" charset="0"/>
              </a:rPr>
              <a:t>Đặc</a:t>
            </a:r>
            <a:r>
              <a:rPr lang="en-US" sz="6600" b="1" dirty="0" smtClean="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điểm</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thi</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luật</a:t>
            </a:r>
            <a:r>
              <a:rPr lang="en-US" sz="6600" b="1" dirty="0">
                <a:solidFill>
                  <a:srgbClr val="C00000"/>
                </a:solidFill>
                <a:latin typeface="Times New Roman" pitchFamily="18" charset="0"/>
                <a:ea typeface="Times New Roman" pitchFamily="18" charset="0"/>
                <a:cs typeface="Times New Roman" pitchFamily="18" charset="0"/>
              </a:rPr>
              <a:t> </a:t>
            </a:r>
          </a:p>
          <a:p>
            <a:pPr lvl="0" algn="ctr" defTabSz="1371600">
              <a:spcAft>
                <a:spcPts val="1125"/>
              </a:spcAft>
              <a:defRPr/>
            </a:pPr>
            <a:r>
              <a:rPr lang="en-US" sz="6600" b="1" dirty="0" err="1">
                <a:solidFill>
                  <a:srgbClr val="C00000"/>
                </a:solidFill>
                <a:latin typeface="Times New Roman" pitchFamily="18" charset="0"/>
                <a:ea typeface="Times New Roman" pitchFamily="18" charset="0"/>
                <a:cs typeface="Times New Roman" pitchFamily="18" charset="0"/>
              </a:rPr>
              <a:t>của</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thể</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thơ</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thất</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ngôn</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bát</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cú</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đường</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luật</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được</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thể</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hiện</a:t>
            </a:r>
            <a:r>
              <a:rPr lang="en-US" sz="6600" b="1" dirty="0">
                <a:solidFill>
                  <a:srgbClr val="C00000"/>
                </a:solidFill>
                <a:latin typeface="Times New Roman" pitchFamily="18" charset="0"/>
                <a:ea typeface="Times New Roman" pitchFamily="18" charset="0"/>
                <a:cs typeface="Times New Roman" pitchFamily="18" charset="0"/>
              </a:rPr>
              <a:t> </a:t>
            </a:r>
          </a:p>
          <a:p>
            <a:pPr lvl="0" algn="ctr" defTabSz="1371600">
              <a:spcAft>
                <a:spcPts val="1125"/>
              </a:spcAft>
              <a:defRPr/>
            </a:pPr>
            <a:r>
              <a:rPr lang="en-US" sz="6600" b="1" dirty="0" err="1">
                <a:solidFill>
                  <a:srgbClr val="C00000"/>
                </a:solidFill>
                <a:latin typeface="Times New Roman" pitchFamily="18" charset="0"/>
                <a:ea typeface="Times New Roman" pitchFamily="18" charset="0"/>
                <a:cs typeface="Times New Roman" pitchFamily="18" charset="0"/>
              </a:rPr>
              <a:t>trong</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bài</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thơ</a:t>
            </a:r>
            <a:endParaRPr lang="en-US" sz="6600" b="1" dirty="0">
              <a:solidFill>
                <a:srgbClr val="C00000"/>
              </a:solidFill>
              <a:latin typeface="Times New Roman" pitchFamily="18" charset="0"/>
              <a:ea typeface="Times New Roman" pitchFamily="18" charset="0"/>
              <a:cs typeface="Times New Roman" pitchFamily="18" charset="0"/>
            </a:endParaRPr>
          </a:p>
        </p:txBody>
      </p:sp>
      <p:sp>
        <p:nvSpPr>
          <p:cNvPr id="5" name="Freeform 3">
            <a:extLst>
              <a:ext uri="{FF2B5EF4-FFF2-40B4-BE49-F238E27FC236}">
                <a16:creationId xmlns="" xmlns:a16="http://schemas.microsoft.com/office/drawing/2014/main" id="{01B3EEB5-C793-8C6E-B157-8D3B9032C6FD}"/>
              </a:ext>
            </a:extLst>
          </p:cNvPr>
          <p:cNvSpPr/>
          <p:nvPr/>
        </p:nvSpPr>
        <p:spPr>
          <a:xfrm>
            <a:off x="260852" y="262402"/>
            <a:ext cx="2939547" cy="2923397"/>
          </a:xfrm>
          <a:custGeom>
            <a:avLst/>
            <a:gdLst/>
            <a:ahLst/>
            <a:cxnLst/>
            <a:rect l="l" t="t" r="r" b="b"/>
            <a:pathLst>
              <a:path w="4743285" h="4114800">
                <a:moveTo>
                  <a:pt x="0" y="0"/>
                </a:moveTo>
                <a:lnTo>
                  <a:pt x="4743286" y="0"/>
                </a:lnTo>
                <a:lnTo>
                  <a:pt x="4743286" y="4114800"/>
                </a:lnTo>
                <a:lnTo>
                  <a:pt x="0" y="4114800"/>
                </a:lnTo>
                <a:lnTo>
                  <a:pt x="0" y="0"/>
                </a:lnTo>
                <a:close/>
              </a:path>
            </a:pathLst>
          </a:custGeom>
          <a:blipFill>
            <a:blip r:embed="rId5">
              <a:extLst>
                <a:ext uri="{BEBA8EAE-BF5A-486C-A8C5-ECC9F3942E4B}">
                  <a14:imgProps xmlns:a14="http://schemas.microsoft.com/office/drawing/2010/main">
                    <a14:imgLayer r:embed="rId6">
                      <a14:imgEffect>
                        <a14:saturation sat="0"/>
                      </a14:imgEffect>
                    </a14:imgLayer>
                  </a14:imgProps>
                </a:ext>
              </a:extLst>
            </a:blip>
            <a:stretch>
              <a:fillRect/>
            </a:stretch>
          </a:blipFill>
        </p:spPr>
        <p:txBody>
          <a:bodyPr/>
          <a:lstStyle/>
          <a:p>
            <a:endParaRPr lang="en-US"/>
          </a:p>
        </p:txBody>
      </p:sp>
    </p:spTree>
    <p:extLst>
      <p:ext uri="{BB962C8B-B14F-4D97-AF65-F5344CB8AC3E}">
        <p14:creationId xmlns:p14="http://schemas.microsoft.com/office/powerpoint/2010/main" val="203146646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5EB2A613-9831-F199-F58C-00FC1CA57D46}"/>
              </a:ext>
            </a:extLst>
          </p:cNvPr>
          <p:cNvSpPr/>
          <p:nvPr/>
        </p:nvSpPr>
        <p:spPr>
          <a:xfrm>
            <a:off x="522418" y="4606379"/>
            <a:ext cx="4104009" cy="769441"/>
          </a:xfrm>
          <a:prstGeom prst="rect">
            <a:avLst/>
          </a:prstGeom>
        </p:spPr>
        <p:txBody>
          <a:bodyPr wrap="none">
            <a:spAutoFit/>
          </a:bodyPr>
          <a:lstStyle/>
          <a:p>
            <a:r>
              <a:rPr lang="en-US" sz="4400" dirty="0" err="1">
                <a:latin typeface="Times New Roman" panose="02020603050405020304" pitchFamily="18" charset="0"/>
                <a:cs typeface="Times New Roman" panose="02020603050405020304" pitchFamily="18" charset="0"/>
              </a:rPr>
              <a:t>Thời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gian</a:t>
            </a:r>
            <a:r>
              <a:rPr lang="en-US" sz="4400" dirty="0">
                <a:latin typeface="Times New Roman" panose="02020603050405020304" pitchFamily="18" charset="0"/>
                <a:cs typeface="Times New Roman" panose="02020603050405020304" pitchFamily="18" charset="0"/>
              </a:rPr>
              <a:t>: 7 </a:t>
            </a:r>
            <a:r>
              <a:rPr lang="en-US" sz="4400" dirty="0" err="1">
                <a:latin typeface="Times New Roman" panose="02020603050405020304" pitchFamily="18" charset="0"/>
                <a:cs typeface="Times New Roman" panose="02020603050405020304" pitchFamily="18" charset="0"/>
              </a:rPr>
              <a:t>phút</a:t>
            </a:r>
            <a:endParaRPr lang="en-US" sz="44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 xmlns:a16="http://schemas.microsoft.com/office/drawing/2014/main" id="{38A2F1AC-07B5-ABB0-F7A2-2B5B5FD265F7}"/>
              </a:ext>
            </a:extLst>
          </p:cNvPr>
          <p:cNvPicPr>
            <a:picLocks noChangeAspect="1"/>
          </p:cNvPicPr>
          <p:nvPr/>
        </p:nvPicPr>
        <p:blipFill>
          <a:blip r:embed="rId3"/>
          <a:stretch>
            <a:fillRect/>
          </a:stretch>
        </p:blipFill>
        <p:spPr>
          <a:xfrm>
            <a:off x="163246" y="2628900"/>
            <a:ext cx="4822354" cy="1182727"/>
          </a:xfrm>
          <a:prstGeom prst="rect">
            <a:avLst/>
          </a:prstGeom>
        </p:spPr>
      </p:pic>
      <p:pic>
        <p:nvPicPr>
          <p:cNvPr id="5" name="Picture 4">
            <a:extLst>
              <a:ext uri="{FF2B5EF4-FFF2-40B4-BE49-F238E27FC236}">
                <a16:creationId xmlns="" xmlns:a16="http://schemas.microsoft.com/office/drawing/2014/main" id="{9524A944-0FB8-DC1A-472A-5FB097D7698D}"/>
              </a:ext>
            </a:extLst>
          </p:cNvPr>
          <p:cNvPicPr>
            <a:picLocks noChangeAspect="1"/>
          </p:cNvPicPr>
          <p:nvPr/>
        </p:nvPicPr>
        <p:blipFill>
          <a:blip r:embed="rId4"/>
          <a:stretch>
            <a:fillRect/>
          </a:stretch>
        </p:blipFill>
        <p:spPr>
          <a:xfrm>
            <a:off x="5099049" y="342900"/>
            <a:ext cx="6454508" cy="9218195"/>
          </a:xfrm>
          <a:prstGeom prst="rect">
            <a:avLst/>
          </a:prstGeom>
        </p:spPr>
      </p:pic>
      <p:pic>
        <p:nvPicPr>
          <p:cNvPr id="7" name="Picture 6">
            <a:extLst>
              <a:ext uri="{FF2B5EF4-FFF2-40B4-BE49-F238E27FC236}">
                <a16:creationId xmlns="" xmlns:a16="http://schemas.microsoft.com/office/drawing/2014/main" id="{6BF06AB5-B792-A52E-BA9B-3AF64B39B572}"/>
              </a:ext>
            </a:extLst>
          </p:cNvPr>
          <p:cNvPicPr>
            <a:picLocks noChangeAspect="1"/>
          </p:cNvPicPr>
          <p:nvPr/>
        </p:nvPicPr>
        <p:blipFill>
          <a:blip r:embed="rId5"/>
          <a:stretch>
            <a:fillRect/>
          </a:stretch>
        </p:blipFill>
        <p:spPr>
          <a:xfrm>
            <a:off x="11780455" y="342900"/>
            <a:ext cx="6491503" cy="9296400"/>
          </a:xfrm>
          <a:prstGeom prst="rect">
            <a:avLst/>
          </a:prstGeom>
        </p:spPr>
      </p:pic>
    </p:spTree>
    <p:extLst>
      <p:ext uri="{BB962C8B-B14F-4D97-AF65-F5344CB8AC3E}">
        <p14:creationId xmlns:p14="http://schemas.microsoft.com/office/powerpoint/2010/main" val="2940934352"/>
      </p:ext>
    </p:extLst>
  </p:cSld>
  <p:clrMapOvr>
    <a:masterClrMapping/>
  </p:clrMapOvr>
  <p:transition spd="slow">
    <p:comb/>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45242636"/>
              </p:ext>
            </p:extLst>
          </p:nvPr>
        </p:nvGraphicFramePr>
        <p:xfrm>
          <a:off x="359024" y="102940"/>
          <a:ext cx="17471776" cy="9945816"/>
        </p:xfrm>
        <a:graphic>
          <a:graphicData uri="http://schemas.openxmlformats.org/drawingml/2006/table">
            <a:tbl>
              <a:tblPr firstRow="1" bandRow="1">
                <a:tableStyleId>{5C22544A-7EE6-4342-B048-85BDC9FD1C3A}</a:tableStyleId>
              </a:tblPr>
              <a:tblGrid>
                <a:gridCol w="2183972">
                  <a:extLst>
                    <a:ext uri="{9D8B030D-6E8A-4147-A177-3AD203B41FA5}">
                      <a16:colId xmlns="" xmlns:a16="http://schemas.microsoft.com/office/drawing/2014/main" val="3221981334"/>
                    </a:ext>
                  </a:extLst>
                </a:gridCol>
                <a:gridCol w="2183972">
                  <a:extLst>
                    <a:ext uri="{9D8B030D-6E8A-4147-A177-3AD203B41FA5}">
                      <a16:colId xmlns="" xmlns:a16="http://schemas.microsoft.com/office/drawing/2014/main" val="76746778"/>
                    </a:ext>
                  </a:extLst>
                </a:gridCol>
                <a:gridCol w="2183972">
                  <a:extLst>
                    <a:ext uri="{9D8B030D-6E8A-4147-A177-3AD203B41FA5}">
                      <a16:colId xmlns="" xmlns:a16="http://schemas.microsoft.com/office/drawing/2014/main" val="2632335902"/>
                    </a:ext>
                  </a:extLst>
                </a:gridCol>
                <a:gridCol w="2183972">
                  <a:extLst>
                    <a:ext uri="{9D8B030D-6E8A-4147-A177-3AD203B41FA5}">
                      <a16:colId xmlns="" xmlns:a16="http://schemas.microsoft.com/office/drawing/2014/main" val="2783429650"/>
                    </a:ext>
                  </a:extLst>
                </a:gridCol>
                <a:gridCol w="2183972">
                  <a:extLst>
                    <a:ext uri="{9D8B030D-6E8A-4147-A177-3AD203B41FA5}">
                      <a16:colId xmlns="" xmlns:a16="http://schemas.microsoft.com/office/drawing/2014/main" val="39176931"/>
                    </a:ext>
                  </a:extLst>
                </a:gridCol>
                <a:gridCol w="2183972">
                  <a:extLst>
                    <a:ext uri="{9D8B030D-6E8A-4147-A177-3AD203B41FA5}">
                      <a16:colId xmlns="" xmlns:a16="http://schemas.microsoft.com/office/drawing/2014/main" val="1486234439"/>
                    </a:ext>
                  </a:extLst>
                </a:gridCol>
                <a:gridCol w="2183972">
                  <a:extLst>
                    <a:ext uri="{9D8B030D-6E8A-4147-A177-3AD203B41FA5}">
                      <a16:colId xmlns="" xmlns:a16="http://schemas.microsoft.com/office/drawing/2014/main" val="2389063649"/>
                    </a:ext>
                  </a:extLst>
                </a:gridCol>
                <a:gridCol w="2183972">
                  <a:extLst>
                    <a:ext uri="{9D8B030D-6E8A-4147-A177-3AD203B41FA5}">
                      <a16:colId xmlns="" xmlns:a16="http://schemas.microsoft.com/office/drawing/2014/main" val="3891302318"/>
                    </a:ext>
                  </a:extLst>
                </a:gridCol>
              </a:tblGrid>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1</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2</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3</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4</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5</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6</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7</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793536247"/>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1</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Tiếng</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gà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văng</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vẳng</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gáy</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trên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bom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85983882"/>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521523299"/>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2</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Oán</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hận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trông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khắp</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mọi</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chòm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926854589"/>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174964250"/>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3</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Mõ</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thảm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không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khua</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cũng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cốc</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332552601"/>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285845174"/>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4</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Chuông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sầu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chẳng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đánh</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cớ</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sao</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om</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452563085"/>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824803906"/>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5</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Trước</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nghe</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thêm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rầu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rĩ</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6264903"/>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266450590"/>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6</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Sau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giận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vì</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duyên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để</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mõm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mòm</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776324625"/>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635053083"/>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7</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Tài</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tử</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văn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ai</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đó</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tá</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739479328"/>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07101703"/>
                  </a:ext>
                </a:extLst>
              </a:tr>
              <a:tr h="585048">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8</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Thân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này</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đâu</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đã</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chịu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tom</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606025868"/>
                  </a:ext>
                </a:extLst>
              </a:tr>
              <a:tr h="585048">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136479278"/>
                  </a:ext>
                </a:extLst>
              </a:tr>
            </a:tbl>
          </a:graphicData>
        </a:graphic>
      </p:graphicFrame>
      <p:sp>
        <p:nvSpPr>
          <p:cNvPr id="3" name="TextBox 2"/>
          <p:cNvSpPr txBox="1"/>
          <p:nvPr/>
        </p:nvSpPr>
        <p:spPr>
          <a:xfrm>
            <a:off x="3271428" y="1295151"/>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B</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3239344" y="2461196"/>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T                  </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B                   </a:t>
            </a:r>
            <a:r>
              <a:rPr lang="en-US" sz="3200" b="1" dirty="0" err="1">
                <a:solidFill>
                  <a:srgbClr val="C00000"/>
                </a:solidFill>
                <a:latin typeface="Times New Roman" panose="02020603050405020304" pitchFamily="18" charset="0"/>
                <a:cs typeface="Times New Roman" panose="02020603050405020304" pitchFamily="18" charset="0"/>
              </a:rPr>
              <a:t>B</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T                   </a:t>
            </a:r>
            <a:r>
              <a:rPr lang="en-US" sz="3200" b="1" dirty="0" err="1">
                <a:solidFill>
                  <a:srgbClr val="C00000"/>
                </a:solidFill>
                <a:latin typeface="Times New Roman" panose="02020603050405020304" pitchFamily="18" charset="0"/>
                <a:cs typeface="Times New Roman" panose="02020603050405020304" pitchFamily="18" charset="0"/>
              </a:rPr>
              <a:t>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B</a:t>
            </a:r>
          </a:p>
        </p:txBody>
      </p:sp>
      <p:sp>
        <p:nvSpPr>
          <p:cNvPr id="5" name="Oval 4"/>
          <p:cNvSpPr/>
          <p:nvPr/>
        </p:nvSpPr>
        <p:spPr>
          <a:xfrm>
            <a:off x="5111552" y="1255068"/>
            <a:ext cx="1296144" cy="6771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6" name="TextBox 5"/>
          <p:cNvSpPr txBox="1"/>
          <p:nvPr/>
        </p:nvSpPr>
        <p:spPr>
          <a:xfrm>
            <a:off x="3239344" y="3559324"/>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T                   </a:t>
            </a:r>
            <a:r>
              <a:rPr lang="en-US" sz="3200" b="1" dirty="0" err="1">
                <a:solidFill>
                  <a:srgbClr val="C00000"/>
                </a:solidFill>
                <a:latin typeface="Times New Roman" panose="02020603050405020304" pitchFamily="18" charset="0"/>
                <a:cs typeface="Times New Roman" panose="02020603050405020304" pitchFamily="18" charset="0"/>
              </a:rPr>
              <a:t>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B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T</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3239344" y="4711452"/>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B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T                   </a:t>
            </a:r>
            <a:r>
              <a:rPr lang="en-US" sz="3200" b="1" dirty="0" err="1">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B</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239344" y="6007596"/>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B                   </a:t>
            </a:r>
            <a:r>
              <a:rPr lang="en-US" sz="3200" b="1" dirty="0" err="1">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T</a:t>
            </a:r>
          </a:p>
        </p:txBody>
      </p:sp>
      <p:sp>
        <p:nvSpPr>
          <p:cNvPr id="9" name="TextBox 8"/>
          <p:cNvSpPr txBox="1"/>
          <p:nvPr/>
        </p:nvSpPr>
        <p:spPr>
          <a:xfrm>
            <a:off x="3239344" y="7159724"/>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B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B                   </a:t>
            </a:r>
            <a:r>
              <a:rPr lang="en-US" sz="3200" b="1" dirty="0" err="1">
                <a:solidFill>
                  <a:srgbClr val="C00000"/>
                </a:solidFill>
                <a:latin typeface="Times New Roman" panose="02020603050405020304" pitchFamily="18" charset="0"/>
                <a:cs typeface="Times New Roman" panose="02020603050405020304" pitchFamily="18" charset="0"/>
              </a:rPr>
              <a:t>B</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B</a:t>
            </a:r>
          </a:p>
        </p:txBody>
      </p:sp>
      <p:sp>
        <p:nvSpPr>
          <p:cNvPr id="10" name="TextBox 9"/>
          <p:cNvSpPr txBox="1"/>
          <p:nvPr/>
        </p:nvSpPr>
        <p:spPr>
          <a:xfrm>
            <a:off x="3239344" y="8311852"/>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T                   </a:t>
            </a:r>
            <a:r>
              <a:rPr lang="en-US" sz="3200" b="1" dirty="0" err="1">
                <a:solidFill>
                  <a:srgbClr val="C00000"/>
                </a:solidFill>
                <a:latin typeface="Times New Roman" panose="02020603050405020304" pitchFamily="18" charset="0"/>
                <a:cs typeface="Times New Roman" panose="02020603050405020304" pitchFamily="18" charset="0"/>
              </a:rPr>
              <a:t>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B                   </a:t>
            </a:r>
            <a:r>
              <a:rPr lang="en-US" sz="3200" b="1" dirty="0" err="1">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T</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239344" y="9463980"/>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B                  </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B</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B                 </a:t>
            </a:r>
            <a:r>
              <a:rPr lang="en-US" sz="3200" b="1" dirty="0">
                <a:solidFill>
                  <a:srgbClr val="C00000"/>
                </a:solidFill>
                <a:latin typeface="Times New Roman" panose="02020603050405020304" pitchFamily="18" charset="0"/>
                <a:cs typeface="Times New Roman" panose="02020603050405020304" pitchFamily="18" charset="0"/>
              </a:rPr>
              <a:t>  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err="1">
                <a:solidFill>
                  <a:schemeClr val="accent5">
                    <a:lumMod val="50000"/>
                  </a:schemeClr>
                </a:solidFill>
                <a:latin typeface="Times New Roman" panose="02020603050405020304" pitchFamily="18" charset="0"/>
                <a:cs typeface="Times New Roman" panose="02020603050405020304" pitchFamily="18" charset="0"/>
              </a:rPr>
              <a:t>B</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365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barn(inVertical)">
                                      <p:cBhvr>
                                        <p:cTn id="5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ight Brace 11"/>
          <p:cNvSpPr/>
          <p:nvPr/>
        </p:nvSpPr>
        <p:spPr>
          <a:xfrm>
            <a:off x="14340046" y="1050516"/>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4" name="Right Brace 13"/>
          <p:cNvSpPr/>
          <p:nvPr/>
        </p:nvSpPr>
        <p:spPr>
          <a:xfrm>
            <a:off x="14328576" y="3354772"/>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5" name="Right Brace 14"/>
          <p:cNvSpPr/>
          <p:nvPr/>
        </p:nvSpPr>
        <p:spPr>
          <a:xfrm>
            <a:off x="14328576" y="5659028"/>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6" name="Right Brace 15"/>
          <p:cNvSpPr/>
          <p:nvPr/>
        </p:nvSpPr>
        <p:spPr>
          <a:xfrm>
            <a:off x="14328576" y="7972066"/>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7" name="TextBox 503">
            <a:extLst>
              <a:ext uri="{FF2B5EF4-FFF2-40B4-BE49-F238E27FC236}">
                <a16:creationId xmlns="" xmlns:a16="http://schemas.microsoft.com/office/drawing/2014/main" id="{2847E4B2-B8FA-4CBB-9968-DDF0CBAE7D48}"/>
              </a:ext>
            </a:extLst>
          </p:cNvPr>
          <p:cNvSpPr txBox="1"/>
          <p:nvPr/>
        </p:nvSpPr>
        <p:spPr>
          <a:xfrm>
            <a:off x="15048656" y="1050516"/>
            <a:ext cx="2592288" cy="1323439"/>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1 </a:t>
            </a:r>
            <a:r>
              <a:rPr lang="en-US" altLang="zh-CN" sz="4000" b="1" dirty="0" err="1">
                <a:latin typeface="Times New Roman" panose="02020603050405020304" pitchFamily="18" charset="0"/>
                <a:ea typeface="TsangerXuanSanM W05" panose="02020400000000000000" pitchFamily="18" charset="-122"/>
                <a:cs typeface="Times New Roman" panose="02020603050405020304" pitchFamily="18" charset="0"/>
              </a:rPr>
              <a:t>đối</a:t>
            </a:r>
            <a:r>
              <a:rPr lang="en-US" altLang="zh-CN" sz="4000" b="1"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2</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18" name="TextBox 503">
            <a:extLst>
              <a:ext uri="{FF2B5EF4-FFF2-40B4-BE49-F238E27FC236}">
                <a16:creationId xmlns="" xmlns:a16="http://schemas.microsoft.com/office/drawing/2014/main" id="{2847E4B2-B8FA-4CBB-9968-DDF0CBAE7D48}"/>
              </a:ext>
            </a:extLst>
          </p:cNvPr>
          <p:cNvSpPr txBox="1"/>
          <p:nvPr/>
        </p:nvSpPr>
        <p:spPr>
          <a:xfrm>
            <a:off x="15048472" y="3354772"/>
            <a:ext cx="2592288" cy="1323439"/>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3 </a:t>
            </a:r>
            <a:r>
              <a:rPr lang="en-US" altLang="zh-CN" sz="4000" b="1" dirty="0" err="1">
                <a:latin typeface="Times New Roman" panose="02020603050405020304" pitchFamily="18" charset="0"/>
                <a:ea typeface="TsangerXuanSanM W05" panose="02020400000000000000" pitchFamily="18" charset="-122"/>
                <a:cs typeface="Times New Roman" panose="02020603050405020304" pitchFamily="18" charset="0"/>
              </a:rPr>
              <a:t>đối</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4</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19" name="TextBox 503">
            <a:extLst>
              <a:ext uri="{FF2B5EF4-FFF2-40B4-BE49-F238E27FC236}">
                <a16:creationId xmlns="" xmlns:a16="http://schemas.microsoft.com/office/drawing/2014/main" id="{2847E4B2-B8FA-4CBB-9968-DDF0CBAE7D48}"/>
              </a:ext>
            </a:extLst>
          </p:cNvPr>
          <p:cNvSpPr txBox="1"/>
          <p:nvPr/>
        </p:nvSpPr>
        <p:spPr>
          <a:xfrm>
            <a:off x="15068612" y="5732706"/>
            <a:ext cx="2592288" cy="1323439"/>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5 </a:t>
            </a:r>
            <a:r>
              <a:rPr lang="en-US" altLang="zh-CN" sz="4000" b="1" dirty="0" err="1">
                <a:latin typeface="Times New Roman" panose="02020603050405020304" pitchFamily="18" charset="0"/>
                <a:ea typeface="TsangerXuanSanM W05" panose="02020400000000000000" pitchFamily="18" charset="-122"/>
                <a:cs typeface="Times New Roman" panose="02020603050405020304" pitchFamily="18" charset="0"/>
              </a:rPr>
              <a:t>đối</a:t>
            </a:r>
            <a:r>
              <a:rPr lang="en-US" altLang="zh-CN" sz="4000" b="1"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6</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20" name="TextBox 503">
            <a:extLst>
              <a:ext uri="{FF2B5EF4-FFF2-40B4-BE49-F238E27FC236}">
                <a16:creationId xmlns="" xmlns:a16="http://schemas.microsoft.com/office/drawing/2014/main" id="{2847E4B2-B8FA-4CBB-9968-DDF0CBAE7D48}"/>
              </a:ext>
            </a:extLst>
          </p:cNvPr>
          <p:cNvSpPr txBox="1"/>
          <p:nvPr/>
        </p:nvSpPr>
        <p:spPr>
          <a:xfrm>
            <a:off x="15048472" y="8017206"/>
            <a:ext cx="2592288" cy="1323439"/>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7 </a:t>
            </a:r>
            <a:r>
              <a:rPr lang="en-US" altLang="zh-CN" sz="4000" b="1" dirty="0" err="1">
                <a:latin typeface="Times New Roman" panose="02020603050405020304" pitchFamily="18" charset="0"/>
                <a:ea typeface="TsangerXuanSanM W05" panose="02020400000000000000" pitchFamily="18" charset="-122"/>
                <a:cs typeface="Times New Roman" panose="02020603050405020304" pitchFamily="18" charset="0"/>
              </a:rPr>
              <a:t>đối</a:t>
            </a:r>
            <a:r>
              <a:rPr lang="en-US" altLang="zh-CN" sz="4000" b="1"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8</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graphicFrame>
        <p:nvGraphicFramePr>
          <p:cNvPr id="5" name="Table 4">
            <a:extLst>
              <a:ext uri="{FF2B5EF4-FFF2-40B4-BE49-F238E27FC236}">
                <a16:creationId xmlns="" xmlns:a16="http://schemas.microsoft.com/office/drawing/2014/main" id="{BFE852ED-2776-1195-2EEE-8777058C6EB7}"/>
              </a:ext>
            </a:extLst>
          </p:cNvPr>
          <p:cNvGraphicFramePr>
            <a:graphicFrameLocks noGrp="1"/>
          </p:cNvGraphicFramePr>
          <p:nvPr>
            <p:extLst>
              <p:ext uri="{D42A27DB-BD31-4B8C-83A1-F6EECF244321}">
                <p14:modId xmlns:p14="http://schemas.microsoft.com/office/powerpoint/2010/main" val="2672775209"/>
              </p:ext>
            </p:extLst>
          </p:nvPr>
        </p:nvGraphicFramePr>
        <p:xfrm>
          <a:off x="359024" y="102940"/>
          <a:ext cx="12518776" cy="9917358"/>
        </p:xfrm>
        <a:graphic>
          <a:graphicData uri="http://schemas.openxmlformats.org/drawingml/2006/table">
            <a:tbl>
              <a:tblPr firstRow="1" bandRow="1">
                <a:tableStyleId>{5C22544A-7EE6-4342-B048-85BDC9FD1C3A}</a:tableStyleId>
              </a:tblPr>
              <a:tblGrid>
                <a:gridCol w="1564847">
                  <a:extLst>
                    <a:ext uri="{9D8B030D-6E8A-4147-A177-3AD203B41FA5}">
                      <a16:colId xmlns="" xmlns:a16="http://schemas.microsoft.com/office/drawing/2014/main" val="3221981334"/>
                    </a:ext>
                  </a:extLst>
                </a:gridCol>
                <a:gridCol w="1564847">
                  <a:extLst>
                    <a:ext uri="{9D8B030D-6E8A-4147-A177-3AD203B41FA5}">
                      <a16:colId xmlns="" xmlns:a16="http://schemas.microsoft.com/office/drawing/2014/main" val="76746778"/>
                    </a:ext>
                  </a:extLst>
                </a:gridCol>
                <a:gridCol w="1564847">
                  <a:extLst>
                    <a:ext uri="{9D8B030D-6E8A-4147-A177-3AD203B41FA5}">
                      <a16:colId xmlns="" xmlns:a16="http://schemas.microsoft.com/office/drawing/2014/main" val="2632335902"/>
                    </a:ext>
                  </a:extLst>
                </a:gridCol>
                <a:gridCol w="1564847">
                  <a:extLst>
                    <a:ext uri="{9D8B030D-6E8A-4147-A177-3AD203B41FA5}">
                      <a16:colId xmlns="" xmlns:a16="http://schemas.microsoft.com/office/drawing/2014/main" val="2783429650"/>
                    </a:ext>
                  </a:extLst>
                </a:gridCol>
                <a:gridCol w="1564847">
                  <a:extLst>
                    <a:ext uri="{9D8B030D-6E8A-4147-A177-3AD203B41FA5}">
                      <a16:colId xmlns="" xmlns:a16="http://schemas.microsoft.com/office/drawing/2014/main" val="39176931"/>
                    </a:ext>
                  </a:extLst>
                </a:gridCol>
                <a:gridCol w="1564847">
                  <a:extLst>
                    <a:ext uri="{9D8B030D-6E8A-4147-A177-3AD203B41FA5}">
                      <a16:colId xmlns="" xmlns:a16="http://schemas.microsoft.com/office/drawing/2014/main" val="1486234439"/>
                    </a:ext>
                  </a:extLst>
                </a:gridCol>
                <a:gridCol w="1564847">
                  <a:extLst>
                    <a:ext uri="{9D8B030D-6E8A-4147-A177-3AD203B41FA5}">
                      <a16:colId xmlns="" xmlns:a16="http://schemas.microsoft.com/office/drawing/2014/main" val="2389063649"/>
                    </a:ext>
                  </a:extLst>
                </a:gridCol>
                <a:gridCol w="1564847">
                  <a:extLst>
                    <a:ext uri="{9D8B030D-6E8A-4147-A177-3AD203B41FA5}">
                      <a16:colId xmlns="" xmlns:a16="http://schemas.microsoft.com/office/drawing/2014/main" val="3891302318"/>
                    </a:ext>
                  </a:extLst>
                </a:gridCol>
              </a:tblGrid>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1</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2</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3</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4</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5</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6</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7</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793536247"/>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1</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gà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vẳng</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trên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85983882"/>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521523299"/>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2</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hận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mọi</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926854589"/>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174964250"/>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3</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thảm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khua</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cũng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332552601"/>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285845174"/>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4</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sầu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đánh</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sao</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452563085"/>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824803906"/>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5</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nghe</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rầu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6264903"/>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266450590"/>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6</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giận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duyên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mõm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776324625"/>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635053083"/>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7</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tử</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đó</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739479328"/>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07101703"/>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8</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này</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đã</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606025868"/>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136479278"/>
                  </a:ext>
                </a:extLst>
              </a:tr>
            </a:tbl>
          </a:graphicData>
        </a:graphic>
      </p:graphicFrame>
      <p:sp>
        <p:nvSpPr>
          <p:cNvPr id="13" name="TextBox 12">
            <a:extLst>
              <a:ext uri="{FF2B5EF4-FFF2-40B4-BE49-F238E27FC236}">
                <a16:creationId xmlns="" xmlns:a16="http://schemas.microsoft.com/office/drawing/2014/main" id="{10D83668-2CDF-8ACA-EB93-B659A2D65AF7}"/>
              </a:ext>
            </a:extLst>
          </p:cNvPr>
          <p:cNvSpPr txBox="1"/>
          <p:nvPr/>
        </p:nvSpPr>
        <p:spPr>
          <a:xfrm>
            <a:off x="3271428" y="1295151"/>
            <a:ext cx="8463372"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2" name="TextBox 21">
            <a:extLst>
              <a:ext uri="{FF2B5EF4-FFF2-40B4-BE49-F238E27FC236}">
                <a16:creationId xmlns="" xmlns:a16="http://schemas.microsoft.com/office/drawing/2014/main" id="{06FBF42E-89FA-E579-4CC4-E64C5C764D14}"/>
              </a:ext>
            </a:extLst>
          </p:cNvPr>
          <p:cNvSpPr txBox="1"/>
          <p:nvPr/>
        </p:nvSpPr>
        <p:spPr>
          <a:xfrm>
            <a:off x="3239344" y="2461196"/>
            <a:ext cx="9028856"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 T                             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3" name="TextBox 22">
            <a:extLst>
              <a:ext uri="{FF2B5EF4-FFF2-40B4-BE49-F238E27FC236}">
                <a16:creationId xmlns="" xmlns:a16="http://schemas.microsoft.com/office/drawing/2014/main" id="{2C693DD5-A1E5-529C-9238-3DE86CA69068}"/>
              </a:ext>
            </a:extLst>
          </p:cNvPr>
          <p:cNvSpPr txBox="1"/>
          <p:nvPr/>
        </p:nvSpPr>
        <p:spPr>
          <a:xfrm>
            <a:off x="3239344" y="3559324"/>
            <a:ext cx="9028856" cy="584775"/>
          </a:xfrm>
          <a:prstGeom prst="rect">
            <a:avLst/>
          </a:prstGeom>
          <a:noFill/>
        </p:spPr>
        <p:txBody>
          <a:bodyPr wrap="square" rtlCol="0">
            <a:spAutoFit/>
          </a:bodyPr>
          <a:lstStyle/>
          <a:p>
            <a:r>
              <a:rPr lang="en-US" sz="3200" b="1" dirty="0">
                <a:solidFill>
                  <a:srgbClr val="C00000"/>
                </a:solidFill>
                <a:latin typeface="Times New Roman" panose="02020603050405020304" pitchFamily="18" charset="0"/>
                <a:cs typeface="Times New Roman" panose="02020603050405020304" pitchFamily="18" charset="0"/>
              </a:rPr>
              <a:t>       T                             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4" name="TextBox 23">
            <a:extLst>
              <a:ext uri="{FF2B5EF4-FFF2-40B4-BE49-F238E27FC236}">
                <a16:creationId xmlns="" xmlns:a16="http://schemas.microsoft.com/office/drawing/2014/main" id="{E2EE54F2-55E4-818F-BE86-517DCD813182}"/>
              </a:ext>
            </a:extLst>
          </p:cNvPr>
          <p:cNvSpPr txBox="1"/>
          <p:nvPr/>
        </p:nvSpPr>
        <p:spPr>
          <a:xfrm>
            <a:off x="3239344" y="4711452"/>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5" name="TextBox 24">
            <a:extLst>
              <a:ext uri="{FF2B5EF4-FFF2-40B4-BE49-F238E27FC236}">
                <a16:creationId xmlns="" xmlns:a16="http://schemas.microsoft.com/office/drawing/2014/main" id="{1543F2A4-BC58-B1FB-AD51-648A7D024C39}"/>
              </a:ext>
            </a:extLst>
          </p:cNvPr>
          <p:cNvSpPr txBox="1"/>
          <p:nvPr/>
        </p:nvSpPr>
        <p:spPr>
          <a:xfrm>
            <a:off x="3239344" y="6007596"/>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6" name="TextBox 25">
            <a:extLst>
              <a:ext uri="{FF2B5EF4-FFF2-40B4-BE49-F238E27FC236}">
                <a16:creationId xmlns="" xmlns:a16="http://schemas.microsoft.com/office/drawing/2014/main" id="{00C805F4-3714-EFED-F481-AD4BE96835B2}"/>
              </a:ext>
            </a:extLst>
          </p:cNvPr>
          <p:cNvSpPr txBox="1"/>
          <p:nvPr/>
        </p:nvSpPr>
        <p:spPr>
          <a:xfrm>
            <a:off x="3239344" y="7159724"/>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7" name="TextBox 26">
            <a:extLst>
              <a:ext uri="{FF2B5EF4-FFF2-40B4-BE49-F238E27FC236}">
                <a16:creationId xmlns="" xmlns:a16="http://schemas.microsoft.com/office/drawing/2014/main" id="{57018361-84DA-D67E-B9AC-C4A9E4210B3F}"/>
              </a:ext>
            </a:extLst>
          </p:cNvPr>
          <p:cNvSpPr txBox="1"/>
          <p:nvPr/>
        </p:nvSpPr>
        <p:spPr>
          <a:xfrm>
            <a:off x="3239344" y="8311852"/>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8" name="TextBox 27">
            <a:extLst>
              <a:ext uri="{FF2B5EF4-FFF2-40B4-BE49-F238E27FC236}">
                <a16:creationId xmlns="" xmlns:a16="http://schemas.microsoft.com/office/drawing/2014/main" id="{EA21E046-89D4-CCC5-0EA9-03BDD14B69E7}"/>
              </a:ext>
            </a:extLst>
          </p:cNvPr>
          <p:cNvSpPr txBox="1"/>
          <p:nvPr/>
        </p:nvSpPr>
        <p:spPr>
          <a:xfrm>
            <a:off x="3239344" y="9463980"/>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 B                            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37903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inVertic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 xmlns:a16="http://schemas.microsoft.com/office/drawing/2014/main" id="{BFE852ED-2776-1195-2EEE-8777058C6EB7}"/>
              </a:ext>
            </a:extLst>
          </p:cNvPr>
          <p:cNvGraphicFramePr>
            <a:graphicFrameLocks noGrp="1"/>
          </p:cNvGraphicFramePr>
          <p:nvPr/>
        </p:nvGraphicFramePr>
        <p:xfrm>
          <a:off x="359024" y="102940"/>
          <a:ext cx="12518776" cy="9917358"/>
        </p:xfrm>
        <a:graphic>
          <a:graphicData uri="http://schemas.openxmlformats.org/drawingml/2006/table">
            <a:tbl>
              <a:tblPr firstRow="1" bandRow="1">
                <a:tableStyleId>{5C22544A-7EE6-4342-B048-85BDC9FD1C3A}</a:tableStyleId>
              </a:tblPr>
              <a:tblGrid>
                <a:gridCol w="1564847">
                  <a:extLst>
                    <a:ext uri="{9D8B030D-6E8A-4147-A177-3AD203B41FA5}">
                      <a16:colId xmlns="" xmlns:a16="http://schemas.microsoft.com/office/drawing/2014/main" val="3221981334"/>
                    </a:ext>
                  </a:extLst>
                </a:gridCol>
                <a:gridCol w="1564847">
                  <a:extLst>
                    <a:ext uri="{9D8B030D-6E8A-4147-A177-3AD203B41FA5}">
                      <a16:colId xmlns="" xmlns:a16="http://schemas.microsoft.com/office/drawing/2014/main" val="76746778"/>
                    </a:ext>
                  </a:extLst>
                </a:gridCol>
                <a:gridCol w="1564847">
                  <a:extLst>
                    <a:ext uri="{9D8B030D-6E8A-4147-A177-3AD203B41FA5}">
                      <a16:colId xmlns="" xmlns:a16="http://schemas.microsoft.com/office/drawing/2014/main" val="2632335902"/>
                    </a:ext>
                  </a:extLst>
                </a:gridCol>
                <a:gridCol w="1564847">
                  <a:extLst>
                    <a:ext uri="{9D8B030D-6E8A-4147-A177-3AD203B41FA5}">
                      <a16:colId xmlns="" xmlns:a16="http://schemas.microsoft.com/office/drawing/2014/main" val="2783429650"/>
                    </a:ext>
                  </a:extLst>
                </a:gridCol>
                <a:gridCol w="1564847">
                  <a:extLst>
                    <a:ext uri="{9D8B030D-6E8A-4147-A177-3AD203B41FA5}">
                      <a16:colId xmlns="" xmlns:a16="http://schemas.microsoft.com/office/drawing/2014/main" val="39176931"/>
                    </a:ext>
                  </a:extLst>
                </a:gridCol>
                <a:gridCol w="1564847">
                  <a:extLst>
                    <a:ext uri="{9D8B030D-6E8A-4147-A177-3AD203B41FA5}">
                      <a16:colId xmlns="" xmlns:a16="http://schemas.microsoft.com/office/drawing/2014/main" val="1486234439"/>
                    </a:ext>
                  </a:extLst>
                </a:gridCol>
                <a:gridCol w="1564847">
                  <a:extLst>
                    <a:ext uri="{9D8B030D-6E8A-4147-A177-3AD203B41FA5}">
                      <a16:colId xmlns="" xmlns:a16="http://schemas.microsoft.com/office/drawing/2014/main" val="2389063649"/>
                    </a:ext>
                  </a:extLst>
                </a:gridCol>
                <a:gridCol w="1564847">
                  <a:extLst>
                    <a:ext uri="{9D8B030D-6E8A-4147-A177-3AD203B41FA5}">
                      <a16:colId xmlns="" xmlns:a16="http://schemas.microsoft.com/office/drawing/2014/main" val="3891302318"/>
                    </a:ext>
                  </a:extLst>
                </a:gridCol>
              </a:tblGrid>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1</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2</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3</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4</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5</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6</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7</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793536247"/>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1</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gà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vẳng</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chemeClr val="tx1"/>
                          </a:solidFill>
                          <a:latin typeface="Times New Roman" panose="02020603050405020304" pitchFamily="18" charset="0"/>
                          <a:cs typeface="Times New Roman" panose="02020603050405020304" pitchFamily="18" charset="0"/>
                        </a:rPr>
                        <a:t>trên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85983882"/>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521523299"/>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2</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hận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mọi</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926854589"/>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174964250"/>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3</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thảm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khua</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cũng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332552601"/>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285845174"/>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4</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sầu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đánh</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sao</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452563085"/>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824803906"/>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5</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nghe</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tiếng</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rầu</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6264903"/>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266450590"/>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6</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giận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duyên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mõm</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776324625"/>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635053083"/>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7</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tử</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đó</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739479328"/>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07101703"/>
                  </a:ext>
                </a:extLst>
              </a:tr>
              <a:tr h="583374">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8</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này</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đã</a:t>
                      </a: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già</a:t>
                      </a:r>
                      <a:r>
                        <a:rPr lang="en-US" sz="2400" dirty="0">
                          <a:solidFill>
                            <a:schemeClr val="tx1"/>
                          </a:solidFill>
                          <a:latin typeface="Times New Roman" panose="02020603050405020304" pitchFamily="18" charset="0"/>
                          <a:cs typeface="Times New Roman" panose="02020603050405020304" pitchFamily="18" charset="0"/>
                        </a:rPr>
                        <a:t> </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606025868"/>
                  </a:ext>
                </a:extLst>
              </a:tr>
              <a:tr h="583374">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chemeClr val="tx1"/>
                        </a:solidFill>
                        <a:latin typeface="Times New Roman" panose="02020603050405020304" pitchFamily="18" charset="0"/>
                        <a:cs typeface="Times New Roman" panose="02020603050405020304" pitchFamily="18" charset="0"/>
                      </a:endParaRP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136479278"/>
                  </a:ext>
                </a:extLst>
              </a:tr>
            </a:tbl>
          </a:graphicData>
        </a:graphic>
      </p:graphicFrame>
      <p:sp>
        <p:nvSpPr>
          <p:cNvPr id="13" name="TextBox 12">
            <a:extLst>
              <a:ext uri="{FF2B5EF4-FFF2-40B4-BE49-F238E27FC236}">
                <a16:creationId xmlns="" xmlns:a16="http://schemas.microsoft.com/office/drawing/2014/main" id="{10D83668-2CDF-8ACA-EB93-B659A2D65AF7}"/>
              </a:ext>
            </a:extLst>
          </p:cNvPr>
          <p:cNvSpPr txBox="1"/>
          <p:nvPr/>
        </p:nvSpPr>
        <p:spPr>
          <a:xfrm>
            <a:off x="3271428" y="1295151"/>
            <a:ext cx="8463372"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2" name="TextBox 21">
            <a:extLst>
              <a:ext uri="{FF2B5EF4-FFF2-40B4-BE49-F238E27FC236}">
                <a16:creationId xmlns="" xmlns:a16="http://schemas.microsoft.com/office/drawing/2014/main" id="{06FBF42E-89FA-E579-4CC4-E64C5C764D14}"/>
              </a:ext>
            </a:extLst>
          </p:cNvPr>
          <p:cNvSpPr txBox="1"/>
          <p:nvPr/>
        </p:nvSpPr>
        <p:spPr>
          <a:xfrm>
            <a:off x="3239344" y="2461196"/>
            <a:ext cx="9028856"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 T                             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3" name="TextBox 22">
            <a:extLst>
              <a:ext uri="{FF2B5EF4-FFF2-40B4-BE49-F238E27FC236}">
                <a16:creationId xmlns="" xmlns:a16="http://schemas.microsoft.com/office/drawing/2014/main" id="{2C693DD5-A1E5-529C-9238-3DE86CA69068}"/>
              </a:ext>
            </a:extLst>
          </p:cNvPr>
          <p:cNvSpPr txBox="1"/>
          <p:nvPr/>
        </p:nvSpPr>
        <p:spPr>
          <a:xfrm>
            <a:off x="3239344" y="3559324"/>
            <a:ext cx="9028856" cy="584775"/>
          </a:xfrm>
          <a:prstGeom prst="rect">
            <a:avLst/>
          </a:prstGeom>
          <a:noFill/>
        </p:spPr>
        <p:txBody>
          <a:bodyPr wrap="square" rtlCol="0">
            <a:spAutoFit/>
          </a:bodyPr>
          <a:lstStyle/>
          <a:p>
            <a:r>
              <a:rPr lang="en-US" sz="3200" b="1" dirty="0">
                <a:solidFill>
                  <a:srgbClr val="C00000"/>
                </a:solidFill>
                <a:latin typeface="Times New Roman" panose="02020603050405020304" pitchFamily="18" charset="0"/>
                <a:cs typeface="Times New Roman" panose="02020603050405020304" pitchFamily="18" charset="0"/>
              </a:rPr>
              <a:t>       T                             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4" name="TextBox 23">
            <a:extLst>
              <a:ext uri="{FF2B5EF4-FFF2-40B4-BE49-F238E27FC236}">
                <a16:creationId xmlns="" xmlns:a16="http://schemas.microsoft.com/office/drawing/2014/main" id="{E2EE54F2-55E4-818F-BE86-517DCD813182}"/>
              </a:ext>
            </a:extLst>
          </p:cNvPr>
          <p:cNvSpPr txBox="1"/>
          <p:nvPr/>
        </p:nvSpPr>
        <p:spPr>
          <a:xfrm>
            <a:off x="3239344" y="4711452"/>
            <a:ext cx="10400456"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5" name="TextBox 24">
            <a:extLst>
              <a:ext uri="{FF2B5EF4-FFF2-40B4-BE49-F238E27FC236}">
                <a16:creationId xmlns="" xmlns:a16="http://schemas.microsoft.com/office/drawing/2014/main" id="{1543F2A4-BC58-B1FB-AD51-648A7D024C39}"/>
              </a:ext>
            </a:extLst>
          </p:cNvPr>
          <p:cNvSpPr txBox="1"/>
          <p:nvPr/>
        </p:nvSpPr>
        <p:spPr>
          <a:xfrm>
            <a:off x="3239344" y="6007596"/>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6" name="TextBox 25">
            <a:extLst>
              <a:ext uri="{FF2B5EF4-FFF2-40B4-BE49-F238E27FC236}">
                <a16:creationId xmlns="" xmlns:a16="http://schemas.microsoft.com/office/drawing/2014/main" id="{00C805F4-3714-EFED-F481-AD4BE96835B2}"/>
              </a:ext>
            </a:extLst>
          </p:cNvPr>
          <p:cNvSpPr txBox="1"/>
          <p:nvPr/>
        </p:nvSpPr>
        <p:spPr>
          <a:xfrm>
            <a:off x="3239344" y="7159724"/>
            <a:ext cx="11089232"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7" name="TextBox 26">
            <a:extLst>
              <a:ext uri="{FF2B5EF4-FFF2-40B4-BE49-F238E27FC236}">
                <a16:creationId xmlns="" xmlns:a16="http://schemas.microsoft.com/office/drawing/2014/main" id="{57018361-84DA-D67E-B9AC-C4A9E4210B3F}"/>
              </a:ext>
            </a:extLst>
          </p:cNvPr>
          <p:cNvSpPr txBox="1"/>
          <p:nvPr/>
        </p:nvSpPr>
        <p:spPr>
          <a:xfrm>
            <a:off x="3239344" y="8311852"/>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8" name="TextBox 27">
            <a:extLst>
              <a:ext uri="{FF2B5EF4-FFF2-40B4-BE49-F238E27FC236}">
                <a16:creationId xmlns="" xmlns:a16="http://schemas.microsoft.com/office/drawing/2014/main" id="{EA21E046-89D4-CCC5-0EA9-03BDD14B69E7}"/>
              </a:ext>
            </a:extLst>
          </p:cNvPr>
          <p:cNvSpPr txBox="1"/>
          <p:nvPr/>
        </p:nvSpPr>
        <p:spPr>
          <a:xfrm>
            <a:off x="3239344" y="9463980"/>
            <a:ext cx="14113568" cy="584775"/>
          </a:xfrm>
          <a:prstGeom prst="rect">
            <a:avLst/>
          </a:prstGeom>
          <a:noFill/>
        </p:spPr>
        <p:txBody>
          <a:bodyPr wrap="square" rtlCol="0">
            <a:spAutoFit/>
          </a:bodyPr>
          <a:lstStyle/>
          <a:p>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 B                            T </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r>
              <a:rPr lang="en-US" sz="3200" b="1" dirty="0">
                <a:solidFill>
                  <a:srgbClr val="C00000"/>
                </a:solidFill>
                <a:latin typeface="Times New Roman" panose="02020603050405020304" pitchFamily="18" charset="0"/>
                <a:cs typeface="Times New Roman" panose="02020603050405020304" pitchFamily="18" charset="0"/>
              </a:rPr>
              <a:t>B</a:t>
            </a:r>
            <a:r>
              <a:rPr lang="en-US" sz="3200" b="1" dirty="0">
                <a:solidFill>
                  <a:schemeClr val="accent5">
                    <a:lumMod val="50000"/>
                  </a:schemeClr>
                </a:solidFill>
                <a:latin typeface="Times New Roman" panose="02020603050405020304" pitchFamily="18" charset="0"/>
                <a:cs typeface="Times New Roman" panose="02020603050405020304" pitchFamily="18" charset="0"/>
              </a:rPr>
              <a:t>                  </a:t>
            </a:r>
          </a:p>
        </p:txBody>
      </p:sp>
      <p:sp>
        <p:nvSpPr>
          <p:cNvPr id="2" name="Right Brace 1">
            <a:extLst>
              <a:ext uri="{FF2B5EF4-FFF2-40B4-BE49-F238E27FC236}">
                <a16:creationId xmlns="" xmlns:a16="http://schemas.microsoft.com/office/drawing/2014/main" id="{21D66203-5FFC-D91E-A8A6-440CFEC653BA}"/>
              </a:ext>
            </a:extLst>
          </p:cNvPr>
          <p:cNvSpPr/>
          <p:nvPr/>
        </p:nvSpPr>
        <p:spPr>
          <a:xfrm>
            <a:off x="14328576" y="2125218"/>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3" name="Right Brace 2">
            <a:extLst>
              <a:ext uri="{FF2B5EF4-FFF2-40B4-BE49-F238E27FC236}">
                <a16:creationId xmlns="" xmlns:a16="http://schemas.microsoft.com/office/drawing/2014/main" id="{4B5F2C29-ECC2-235A-F435-1E06A1410AF5}"/>
              </a:ext>
            </a:extLst>
          </p:cNvPr>
          <p:cNvSpPr/>
          <p:nvPr/>
        </p:nvSpPr>
        <p:spPr>
          <a:xfrm>
            <a:off x="14328576" y="4650916"/>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4" name="Right Brace 3">
            <a:extLst>
              <a:ext uri="{FF2B5EF4-FFF2-40B4-BE49-F238E27FC236}">
                <a16:creationId xmlns="" xmlns:a16="http://schemas.microsoft.com/office/drawing/2014/main" id="{4A61DAA1-304B-569F-4ACD-A57B5EC6FC3B}"/>
              </a:ext>
            </a:extLst>
          </p:cNvPr>
          <p:cNvSpPr/>
          <p:nvPr/>
        </p:nvSpPr>
        <p:spPr>
          <a:xfrm>
            <a:off x="14328576" y="6932058"/>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6" name="TextBox 503">
            <a:extLst>
              <a:ext uri="{FF2B5EF4-FFF2-40B4-BE49-F238E27FC236}">
                <a16:creationId xmlns="" xmlns:a16="http://schemas.microsoft.com/office/drawing/2014/main" id="{255F59B6-DBA7-68D1-7B28-23EEF58D8E1A}"/>
              </a:ext>
            </a:extLst>
          </p:cNvPr>
          <p:cNvSpPr txBox="1"/>
          <p:nvPr/>
        </p:nvSpPr>
        <p:spPr>
          <a:xfrm>
            <a:off x="15037186" y="2125219"/>
            <a:ext cx="2592288" cy="707886"/>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2,3</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7" name="TextBox 503">
            <a:extLst>
              <a:ext uri="{FF2B5EF4-FFF2-40B4-BE49-F238E27FC236}">
                <a16:creationId xmlns="" xmlns:a16="http://schemas.microsoft.com/office/drawing/2014/main" id="{5A55EC83-60CD-BA76-D790-43C2CB03F870}"/>
              </a:ext>
            </a:extLst>
          </p:cNvPr>
          <p:cNvSpPr txBox="1"/>
          <p:nvPr/>
        </p:nvSpPr>
        <p:spPr>
          <a:xfrm>
            <a:off x="15068612" y="4724595"/>
            <a:ext cx="2592288" cy="707886"/>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4,5</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8" name="TextBox 503">
            <a:extLst>
              <a:ext uri="{FF2B5EF4-FFF2-40B4-BE49-F238E27FC236}">
                <a16:creationId xmlns="" xmlns:a16="http://schemas.microsoft.com/office/drawing/2014/main" id="{7C836F5D-882E-DE94-B265-EB1FCCD91FCA}"/>
              </a:ext>
            </a:extLst>
          </p:cNvPr>
          <p:cNvSpPr txBox="1"/>
          <p:nvPr/>
        </p:nvSpPr>
        <p:spPr>
          <a:xfrm>
            <a:off x="15048472" y="6977199"/>
            <a:ext cx="2592288" cy="707886"/>
          </a:xfrm>
          <a:prstGeom prst="rect">
            <a:avLst/>
          </a:prstGeom>
          <a:noFill/>
        </p:spPr>
        <p:txBody>
          <a:bodyPr wrap="square" rtlCol="0">
            <a:spAutoFit/>
          </a:bodyPr>
          <a:lstStyle/>
          <a:p>
            <a:pPr algn="ct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6,7</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9" name="Oval 8">
            <a:extLst>
              <a:ext uri="{FF2B5EF4-FFF2-40B4-BE49-F238E27FC236}">
                <a16:creationId xmlns="" xmlns:a16="http://schemas.microsoft.com/office/drawing/2014/main" id="{BDEA0886-7F57-32EE-5893-AF7348668AAD}"/>
              </a:ext>
            </a:extLst>
          </p:cNvPr>
          <p:cNvSpPr/>
          <p:nvPr/>
        </p:nvSpPr>
        <p:spPr>
          <a:xfrm>
            <a:off x="2895600" y="1897631"/>
            <a:ext cx="10369152" cy="26999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p>
        </p:txBody>
      </p:sp>
    </p:spTree>
    <p:extLst>
      <p:ext uri="{BB962C8B-B14F-4D97-AF65-F5344CB8AC3E}">
        <p14:creationId xmlns:p14="http://schemas.microsoft.com/office/powerpoint/2010/main" val="37119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7" grpId="0"/>
      <p:bldP spid="8" grpId="0"/>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67136" y="679005"/>
            <a:ext cx="8928992" cy="8003666"/>
          </a:xfrm>
          <a:prstGeom prst="rect">
            <a:avLst/>
          </a:prstGeom>
        </p:spPr>
        <p:txBody>
          <a:bodyPr wrap="square" lIns="0" tIns="0" rIns="0" bIns="0" rtlCol="0" anchor="t">
            <a:spAutoFit/>
          </a:bodyPr>
          <a:lstStyle/>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Tiếng gà văng vẳng gáy trên </a:t>
            </a:r>
            <a:r>
              <a:rPr lang="vi-VN" sz="4400" b="1" i="1" dirty="0">
                <a:solidFill>
                  <a:srgbClr val="000000"/>
                </a:solidFill>
                <a:latin typeface="Times New Roman" panose="02020603050405020304" pitchFamily="18" charset="0"/>
                <a:cs typeface="Times New Roman" panose="02020603050405020304" pitchFamily="18" charset="0"/>
              </a:rPr>
              <a:t>bom</a:t>
            </a:r>
            <a:r>
              <a:rPr lang="vi-VN" sz="4400" i="1"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Oán hận trông ra khắp mọi </a:t>
            </a:r>
            <a:r>
              <a:rPr lang="vi-VN" sz="4400" b="1" i="1" dirty="0">
                <a:solidFill>
                  <a:srgbClr val="000000"/>
                </a:solidFill>
                <a:latin typeface="Times New Roman" panose="02020603050405020304" pitchFamily="18" charset="0"/>
                <a:cs typeface="Times New Roman" panose="02020603050405020304" pitchFamily="18" charset="0"/>
              </a:rPr>
              <a:t>chòm.</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Mõ thảm không khua mà cũng cốc.</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Chuông sầu chẳng đánh cớ sao </a:t>
            </a:r>
            <a:r>
              <a:rPr lang="vi-VN" sz="4400" b="1" i="1" dirty="0">
                <a:solidFill>
                  <a:srgbClr val="000000"/>
                </a:solidFill>
                <a:latin typeface="Times New Roman" panose="02020603050405020304" pitchFamily="18" charset="0"/>
                <a:cs typeface="Times New Roman" panose="02020603050405020304" pitchFamily="18" charset="0"/>
              </a:rPr>
              <a:t>om</a:t>
            </a:r>
            <a:r>
              <a:rPr lang="vi-VN" sz="4400" i="1"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Trước nghe những tiếng thêm rầu rĩ,</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Sau giận vì duyên để mõm </a:t>
            </a:r>
            <a:r>
              <a:rPr lang="vi-VN" sz="4400" b="1" i="1" dirty="0">
                <a:solidFill>
                  <a:srgbClr val="000000"/>
                </a:solidFill>
                <a:latin typeface="Times New Roman" panose="02020603050405020304" pitchFamily="18" charset="0"/>
                <a:cs typeface="Times New Roman" panose="02020603050405020304" pitchFamily="18" charset="0"/>
              </a:rPr>
              <a:t>mòm</a:t>
            </a:r>
            <a:r>
              <a:rPr lang="vi-VN" sz="4400" i="1" dirty="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Tài tử văn nhân ai đó tá?</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Thân này đ</a:t>
            </a:r>
            <a:r>
              <a:rPr lang="en-US" sz="4400" i="1" dirty="0">
                <a:solidFill>
                  <a:srgbClr val="000000"/>
                </a:solidFill>
                <a:latin typeface="Times New Roman" panose="02020603050405020304" pitchFamily="18" charset="0"/>
                <a:cs typeface="Times New Roman" panose="02020603050405020304" pitchFamily="18" charset="0"/>
              </a:rPr>
              <a:t>â</a:t>
            </a:r>
            <a:r>
              <a:rPr lang="vi-VN" sz="4400" i="1" dirty="0">
                <a:solidFill>
                  <a:srgbClr val="000000"/>
                </a:solidFill>
                <a:latin typeface="Times New Roman" panose="02020603050405020304" pitchFamily="18" charset="0"/>
                <a:cs typeface="Times New Roman" panose="02020603050405020304" pitchFamily="18" charset="0"/>
              </a:rPr>
              <a:t>u đã chịu già </a:t>
            </a:r>
            <a:r>
              <a:rPr lang="vi-VN" sz="4400" b="1" i="1" dirty="0">
                <a:solidFill>
                  <a:srgbClr val="000000"/>
                </a:solidFill>
                <a:latin typeface="Times New Roman" panose="02020603050405020304" pitchFamily="18" charset="0"/>
                <a:cs typeface="Times New Roman" panose="02020603050405020304" pitchFamily="18" charset="0"/>
              </a:rPr>
              <a:t>tom!</a:t>
            </a:r>
          </a:p>
        </p:txBody>
      </p:sp>
      <p:sp>
        <p:nvSpPr>
          <p:cNvPr id="6" name="TextBox 5"/>
          <p:cNvSpPr txBox="1"/>
          <p:nvPr/>
        </p:nvSpPr>
        <p:spPr>
          <a:xfrm>
            <a:off x="7703840" y="1399085"/>
            <a:ext cx="1075896" cy="707886"/>
          </a:xfrm>
          <a:prstGeom prst="rect">
            <a:avLst/>
          </a:prstGeom>
          <a:noFill/>
        </p:spPr>
        <p:txBody>
          <a:bodyPr wrap="square" rtlCol="0">
            <a:spAutoFit/>
          </a:bodyPr>
          <a:lstStyle/>
          <a:p>
            <a:pPr algn="ctr"/>
            <a:r>
              <a:rPr lang="en-US" sz="4000" b="1" dirty="0">
                <a:solidFill>
                  <a:schemeClr val="tx2"/>
                </a:solidFill>
                <a:latin typeface="Times New Roman" panose="02020603050405020304" pitchFamily="18" charset="0"/>
                <a:cs typeface="Times New Roman" panose="02020603050405020304" pitchFamily="18" charset="0"/>
              </a:rPr>
              <a:t>B                  </a:t>
            </a:r>
          </a:p>
        </p:txBody>
      </p:sp>
      <p:sp>
        <p:nvSpPr>
          <p:cNvPr id="7" name="TextBox 6"/>
          <p:cNvSpPr txBox="1"/>
          <p:nvPr/>
        </p:nvSpPr>
        <p:spPr>
          <a:xfrm>
            <a:off x="7847856" y="2457719"/>
            <a:ext cx="864096" cy="707886"/>
          </a:xfrm>
          <a:prstGeom prst="rect">
            <a:avLst/>
          </a:prstGeom>
          <a:noFill/>
        </p:spPr>
        <p:txBody>
          <a:bodyPr wrap="square" rtlCol="0">
            <a:spAutoFit/>
          </a:bodyPr>
          <a:lstStyle/>
          <a:p>
            <a:r>
              <a:rPr lang="en-US" sz="4000" b="1" dirty="0">
                <a:solidFill>
                  <a:schemeClr val="tx2"/>
                </a:solidFill>
                <a:latin typeface="Times New Roman" panose="02020603050405020304" pitchFamily="18" charset="0"/>
                <a:cs typeface="Times New Roman" panose="02020603050405020304" pitchFamily="18" charset="0"/>
              </a:rPr>
              <a:t>B                  </a:t>
            </a:r>
          </a:p>
        </p:txBody>
      </p:sp>
      <p:sp>
        <p:nvSpPr>
          <p:cNvPr id="8" name="TextBox 7"/>
          <p:cNvSpPr txBox="1"/>
          <p:nvPr/>
        </p:nvSpPr>
        <p:spPr>
          <a:xfrm>
            <a:off x="8645680" y="4424588"/>
            <a:ext cx="864096" cy="707886"/>
          </a:xfrm>
          <a:prstGeom prst="rect">
            <a:avLst/>
          </a:prstGeom>
          <a:noFill/>
        </p:spPr>
        <p:txBody>
          <a:bodyPr wrap="square" rtlCol="0">
            <a:spAutoFit/>
          </a:bodyPr>
          <a:lstStyle/>
          <a:p>
            <a:r>
              <a:rPr lang="en-US" sz="4000" b="1" dirty="0">
                <a:solidFill>
                  <a:schemeClr val="tx2"/>
                </a:solidFill>
                <a:latin typeface="Times New Roman" panose="02020603050405020304" pitchFamily="18" charset="0"/>
                <a:cs typeface="Times New Roman" panose="02020603050405020304" pitchFamily="18" charset="0"/>
              </a:rPr>
              <a:t>B                  </a:t>
            </a:r>
          </a:p>
        </p:txBody>
      </p:sp>
      <p:sp>
        <p:nvSpPr>
          <p:cNvPr id="9" name="TextBox 8"/>
          <p:cNvSpPr txBox="1"/>
          <p:nvPr/>
        </p:nvSpPr>
        <p:spPr>
          <a:xfrm>
            <a:off x="7543800" y="6404686"/>
            <a:ext cx="864096" cy="707886"/>
          </a:xfrm>
          <a:prstGeom prst="rect">
            <a:avLst/>
          </a:prstGeom>
          <a:noFill/>
        </p:spPr>
        <p:txBody>
          <a:bodyPr wrap="square" rtlCol="0">
            <a:spAutoFit/>
          </a:bodyPr>
          <a:lstStyle/>
          <a:p>
            <a:r>
              <a:rPr lang="en-US" sz="4000" b="1" dirty="0">
                <a:solidFill>
                  <a:schemeClr val="tx2"/>
                </a:solidFill>
                <a:latin typeface="Times New Roman" panose="02020603050405020304" pitchFamily="18" charset="0"/>
                <a:cs typeface="Times New Roman" panose="02020603050405020304" pitchFamily="18" charset="0"/>
              </a:rPr>
              <a:t>B                  </a:t>
            </a:r>
          </a:p>
        </p:txBody>
      </p:sp>
      <p:sp>
        <p:nvSpPr>
          <p:cNvPr id="10" name="TextBox 9"/>
          <p:cNvSpPr txBox="1"/>
          <p:nvPr/>
        </p:nvSpPr>
        <p:spPr>
          <a:xfrm>
            <a:off x="7377692" y="8473843"/>
            <a:ext cx="864096" cy="707886"/>
          </a:xfrm>
          <a:prstGeom prst="rect">
            <a:avLst/>
          </a:prstGeom>
          <a:noFill/>
        </p:spPr>
        <p:txBody>
          <a:bodyPr wrap="square" rtlCol="0">
            <a:spAutoFit/>
          </a:bodyPr>
          <a:lstStyle/>
          <a:p>
            <a:r>
              <a:rPr lang="en-US" sz="4000" b="1" dirty="0">
                <a:solidFill>
                  <a:schemeClr val="tx2"/>
                </a:solidFill>
                <a:latin typeface="Times New Roman" panose="02020603050405020304" pitchFamily="18" charset="0"/>
                <a:cs typeface="Times New Roman" panose="02020603050405020304" pitchFamily="18" charset="0"/>
              </a:rPr>
              <a:t>B                  </a:t>
            </a:r>
          </a:p>
        </p:txBody>
      </p:sp>
      <p:sp>
        <p:nvSpPr>
          <p:cNvPr id="11" name="Right Brace 10"/>
          <p:cNvSpPr/>
          <p:nvPr/>
        </p:nvSpPr>
        <p:spPr>
          <a:xfrm>
            <a:off x="9077728" y="1101038"/>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2" name="TextBox 503">
            <a:extLst>
              <a:ext uri="{FF2B5EF4-FFF2-40B4-BE49-F238E27FC236}">
                <a16:creationId xmlns="" xmlns:a16="http://schemas.microsoft.com/office/drawing/2014/main" id="{2847E4B2-B8FA-4CBB-9968-DDF0CBAE7D48}"/>
              </a:ext>
            </a:extLst>
          </p:cNvPr>
          <p:cNvSpPr txBox="1"/>
          <p:nvPr/>
        </p:nvSpPr>
        <p:spPr>
          <a:xfrm>
            <a:off x="9807768" y="1401416"/>
            <a:ext cx="2592288" cy="707886"/>
          </a:xfrm>
          <a:prstGeom prst="rect">
            <a:avLst/>
          </a:prstGeom>
          <a:noFill/>
        </p:spPr>
        <p:txBody>
          <a:bodyPr wrap="square" rtlCol="0">
            <a:spAutoFit/>
          </a:bodyPr>
          <a:lstStyle/>
          <a:p>
            <a:pPr algn="ct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Hai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đề</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13" name="Right Brace 12"/>
          <p:cNvSpPr/>
          <p:nvPr/>
        </p:nvSpPr>
        <p:spPr>
          <a:xfrm>
            <a:off x="9615856" y="3117908"/>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4" name="TextBox 503">
            <a:extLst>
              <a:ext uri="{FF2B5EF4-FFF2-40B4-BE49-F238E27FC236}">
                <a16:creationId xmlns="" xmlns:a16="http://schemas.microsoft.com/office/drawing/2014/main" id="{2847E4B2-B8FA-4CBB-9968-DDF0CBAE7D48}"/>
              </a:ext>
            </a:extLst>
          </p:cNvPr>
          <p:cNvSpPr txBox="1"/>
          <p:nvPr/>
        </p:nvSpPr>
        <p:spPr>
          <a:xfrm>
            <a:off x="9904198" y="3541865"/>
            <a:ext cx="3446424" cy="707886"/>
          </a:xfrm>
          <a:prstGeom prst="rect">
            <a:avLst/>
          </a:prstGeom>
          <a:noFill/>
        </p:spPr>
        <p:txBody>
          <a:bodyPr wrap="square" rtlCol="0">
            <a:spAutoFit/>
          </a:bodyPr>
          <a:lstStyle/>
          <a:p>
            <a:pPr algn="ct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Hai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thực</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15" name="Right Brace 14"/>
          <p:cNvSpPr/>
          <p:nvPr/>
        </p:nvSpPr>
        <p:spPr>
          <a:xfrm>
            <a:off x="9592996" y="5048006"/>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6" name="TextBox 503">
            <a:extLst>
              <a:ext uri="{FF2B5EF4-FFF2-40B4-BE49-F238E27FC236}">
                <a16:creationId xmlns="" xmlns:a16="http://schemas.microsoft.com/office/drawing/2014/main" id="{2847E4B2-B8FA-4CBB-9968-DDF0CBAE7D48}"/>
              </a:ext>
            </a:extLst>
          </p:cNvPr>
          <p:cNvSpPr txBox="1"/>
          <p:nvPr/>
        </p:nvSpPr>
        <p:spPr>
          <a:xfrm>
            <a:off x="10094730" y="5461854"/>
            <a:ext cx="3446424" cy="707886"/>
          </a:xfrm>
          <a:prstGeom prst="rect">
            <a:avLst/>
          </a:prstGeom>
          <a:noFill/>
        </p:spPr>
        <p:txBody>
          <a:bodyPr wrap="square" rtlCol="0">
            <a:spAutoFit/>
          </a:bodyPr>
          <a:lstStyle/>
          <a:p>
            <a:pPr algn="ct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Hai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luận</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17" name="Right Brace 16"/>
          <p:cNvSpPr/>
          <p:nvPr/>
        </p:nvSpPr>
        <p:spPr>
          <a:xfrm>
            <a:off x="9566088" y="7348790"/>
            <a:ext cx="432048" cy="13566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600"/>
          </a:p>
        </p:txBody>
      </p:sp>
      <p:sp>
        <p:nvSpPr>
          <p:cNvPr id="18" name="TextBox 503">
            <a:extLst>
              <a:ext uri="{FF2B5EF4-FFF2-40B4-BE49-F238E27FC236}">
                <a16:creationId xmlns="" xmlns:a16="http://schemas.microsoft.com/office/drawing/2014/main" id="{2847E4B2-B8FA-4CBB-9968-DDF0CBAE7D48}"/>
              </a:ext>
            </a:extLst>
          </p:cNvPr>
          <p:cNvSpPr txBox="1"/>
          <p:nvPr/>
        </p:nvSpPr>
        <p:spPr>
          <a:xfrm>
            <a:off x="10296128" y="7649169"/>
            <a:ext cx="3446424" cy="707886"/>
          </a:xfrm>
          <a:prstGeom prst="rect">
            <a:avLst/>
          </a:prstGeom>
          <a:noFill/>
        </p:spPr>
        <p:txBody>
          <a:bodyPr wrap="square" rtlCol="0">
            <a:spAutoFit/>
          </a:bodyPr>
          <a:lstStyle/>
          <a:p>
            <a:pPr algn="ct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Hai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câu</a:t>
            </a:r>
            <a:r>
              <a:rPr lang="en-US" altLang="zh-CN" sz="4000" dirty="0">
                <a:latin typeface="Times New Roman" panose="02020603050405020304" pitchFamily="18" charset="0"/>
                <a:ea typeface="TsangerXuanSanM W05" panose="02020400000000000000" pitchFamily="18" charset="-122"/>
                <a:cs typeface="Times New Roman" panose="02020603050405020304" pitchFamily="18" charset="0"/>
              </a:rPr>
              <a:t> </a:t>
            </a:r>
            <a:r>
              <a:rPr lang="en-US" altLang="zh-CN" sz="4000" dirty="0" err="1">
                <a:latin typeface="Times New Roman" panose="02020603050405020304" pitchFamily="18" charset="0"/>
                <a:ea typeface="TsangerXuanSanM W05" panose="02020400000000000000" pitchFamily="18" charset="-122"/>
                <a:cs typeface="Times New Roman" panose="02020603050405020304" pitchFamily="18" charset="0"/>
              </a:rPr>
              <a:t>kết</a:t>
            </a:r>
            <a:endParaRPr lang="zh-CN" altLang="en-US" sz="4000" dirty="0">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sp>
        <p:nvSpPr>
          <p:cNvPr id="19" name="Right Brace 18"/>
          <p:cNvSpPr/>
          <p:nvPr/>
        </p:nvSpPr>
        <p:spPr>
          <a:xfrm>
            <a:off x="13841468" y="3476081"/>
            <a:ext cx="631124" cy="3395610"/>
          </a:xfrm>
          <a:prstGeom prst="righ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sz="3600">
              <a:solidFill>
                <a:srgbClr val="C00000"/>
              </a:solidFill>
            </a:endParaRPr>
          </a:p>
        </p:txBody>
      </p:sp>
      <p:sp>
        <p:nvSpPr>
          <p:cNvPr id="20" name="TextBox 503">
            <a:extLst>
              <a:ext uri="{FF2B5EF4-FFF2-40B4-BE49-F238E27FC236}">
                <a16:creationId xmlns="" xmlns:a16="http://schemas.microsoft.com/office/drawing/2014/main" id="{2847E4B2-B8FA-4CBB-9968-DDF0CBAE7D48}"/>
              </a:ext>
            </a:extLst>
          </p:cNvPr>
          <p:cNvSpPr txBox="1"/>
          <p:nvPr/>
        </p:nvSpPr>
        <p:spPr>
          <a:xfrm>
            <a:off x="14506122" y="4694063"/>
            <a:ext cx="3446424" cy="707886"/>
          </a:xfrm>
          <a:prstGeom prst="rect">
            <a:avLst/>
          </a:prstGeom>
          <a:noFill/>
        </p:spPr>
        <p:txBody>
          <a:bodyPr wrap="square" rtlCol="0">
            <a:spAutoFit/>
          </a:bodyPr>
          <a:lstStyle/>
          <a:p>
            <a:pPr algn="ctr"/>
            <a:r>
              <a:rPr lang="en-US" altLang="zh-CN" sz="4000" b="1" dirty="0" err="1">
                <a:solidFill>
                  <a:srgbClr val="C00000"/>
                </a:solidFill>
                <a:latin typeface="Times New Roman" panose="02020603050405020304" pitchFamily="18" charset="0"/>
                <a:ea typeface="TsangerXuanSanM W05" panose="02020400000000000000" pitchFamily="18" charset="-122"/>
                <a:cs typeface="Times New Roman" panose="02020603050405020304" pitchFamily="18" charset="0"/>
                <a:sym typeface="+mn-lt"/>
              </a:rPr>
              <a:t>Đối</a:t>
            </a:r>
            <a:r>
              <a:rPr lang="en-US" altLang="zh-CN" sz="4000" b="1" dirty="0">
                <a:solidFill>
                  <a:srgbClr val="C00000"/>
                </a:solidFill>
                <a:latin typeface="Times New Roman" panose="02020603050405020304" pitchFamily="18" charset="0"/>
                <a:ea typeface="TsangerXuanSanM W05" panose="02020400000000000000" pitchFamily="18" charset="-122"/>
                <a:cs typeface="Times New Roman" panose="02020603050405020304" pitchFamily="18" charset="0"/>
                <a:sym typeface="+mn-lt"/>
              </a:rPr>
              <a:t> </a:t>
            </a:r>
            <a:r>
              <a:rPr lang="en-US" altLang="zh-CN" sz="4000" b="1" dirty="0" err="1">
                <a:solidFill>
                  <a:srgbClr val="C00000"/>
                </a:solidFill>
                <a:latin typeface="Times New Roman" panose="02020603050405020304" pitchFamily="18" charset="0"/>
                <a:ea typeface="TsangerXuanSanM W05" panose="02020400000000000000" pitchFamily="18" charset="-122"/>
                <a:cs typeface="Times New Roman" panose="02020603050405020304" pitchFamily="18" charset="0"/>
                <a:sym typeface="+mn-lt"/>
              </a:rPr>
              <a:t>nhau</a:t>
            </a:r>
            <a:endParaRPr lang="zh-CN" altLang="en-US" sz="4000" b="1" dirty="0">
              <a:solidFill>
                <a:srgbClr val="C00000"/>
              </a:solidFill>
              <a:latin typeface="Times New Roman" panose="02020603050405020304" pitchFamily="18" charset="0"/>
              <a:ea typeface="字魂70号-灵悦黑体" panose="00000500000000000000" pitchFamily="2" charset="-122"/>
              <a:cs typeface="Times New Roman" panose="02020603050405020304" pitchFamily="18" charset="0"/>
              <a:sym typeface="+mn-lt"/>
            </a:endParaRPr>
          </a:p>
        </p:txBody>
      </p:sp>
      <p:cxnSp>
        <p:nvCxnSpPr>
          <p:cNvPr id="22" name="Straight Connector 21"/>
          <p:cNvCxnSpPr/>
          <p:nvPr/>
        </p:nvCxnSpPr>
        <p:spPr>
          <a:xfrm flipH="1">
            <a:off x="5788042" y="417091"/>
            <a:ext cx="144016" cy="1410554"/>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H="1">
            <a:off x="5265406" y="1492243"/>
            <a:ext cx="144016" cy="1410554"/>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6067690" y="2485254"/>
            <a:ext cx="144016" cy="1410554"/>
          </a:xfrm>
          <a:prstGeom prst="line">
            <a:avLst/>
          </a:prstGeom>
        </p:spPr>
        <p:style>
          <a:lnRef idx="1">
            <a:schemeClr val="dk1"/>
          </a:lnRef>
          <a:fillRef idx="0">
            <a:schemeClr val="dk1"/>
          </a:fillRef>
          <a:effectRef idx="0">
            <a:schemeClr val="dk1"/>
          </a:effectRef>
          <a:fontRef idx="minor">
            <a:schemeClr val="tx1"/>
          </a:fontRef>
        </p:style>
      </p:cxnSp>
      <p:sp>
        <p:nvSpPr>
          <p:cNvPr id="2" name="Freeform 3">
            <a:extLst>
              <a:ext uri="{FF2B5EF4-FFF2-40B4-BE49-F238E27FC236}">
                <a16:creationId xmlns="" xmlns:a16="http://schemas.microsoft.com/office/drawing/2014/main" id="{F45EAF7C-6F39-87D3-79F9-B55E18428517}"/>
              </a:ext>
            </a:extLst>
          </p:cNvPr>
          <p:cNvSpPr/>
          <p:nvPr/>
        </p:nvSpPr>
        <p:spPr>
          <a:xfrm>
            <a:off x="15467536" y="6972300"/>
            <a:ext cx="5459104" cy="4114800"/>
          </a:xfrm>
          <a:custGeom>
            <a:avLst/>
            <a:gdLst/>
            <a:ahLst/>
            <a:cxnLst/>
            <a:rect l="l" t="t" r="r" b="b"/>
            <a:pathLst>
              <a:path w="5459104" h="4114800">
                <a:moveTo>
                  <a:pt x="0" y="0"/>
                </a:moveTo>
                <a:lnTo>
                  <a:pt x="5459104" y="0"/>
                </a:lnTo>
                <a:lnTo>
                  <a:pt x="5459104"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Tree>
    <p:extLst>
      <p:ext uri="{BB962C8B-B14F-4D97-AF65-F5344CB8AC3E}">
        <p14:creationId xmlns:p14="http://schemas.microsoft.com/office/powerpoint/2010/main" val="120953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arn(inVertical)">
                                      <p:cBhvr>
                                        <p:cTn id="35" dur="500"/>
                                        <p:tgtEl>
                                          <p:spTgt spid="14"/>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inVertical)">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inVertical)">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barn(inVertical)">
                                      <p:cBhvr>
                                        <p:cTn id="63" dur="500"/>
                                        <p:tgtEl>
                                          <p:spTgt spid="22"/>
                                        </p:tgtEl>
                                      </p:cBhvr>
                                    </p:animEffect>
                                  </p:childTnLst>
                                </p:cTn>
                              </p:par>
                              <p:par>
                                <p:cTn id="64" presetID="16" presetClass="entr" presetSubtype="21" fill="hold"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barn(inVertical)">
                                      <p:cBhvr>
                                        <p:cTn id="66" dur="500"/>
                                        <p:tgtEl>
                                          <p:spTgt spid="23"/>
                                        </p:tgtEl>
                                      </p:cBhvr>
                                    </p:animEffect>
                                  </p:childTnLst>
                                </p:cTn>
                              </p:par>
                              <p:par>
                                <p:cTn id="67" presetID="16" presetClass="entr" presetSubtype="21"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arn(inVertical)">
                                      <p:cBhvr>
                                        <p:cTn id="6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animBg="1"/>
      <p:bldP spid="12" grpId="0"/>
      <p:bldP spid="13" grpId="0" animBg="1"/>
      <p:bldP spid="14" grpId="0"/>
      <p:bldP spid="15" grpId="0" animBg="1"/>
      <p:bldP spid="16" grpId="0"/>
      <p:bldP spid="17" grpId="0" animBg="1"/>
      <p:bldP spid="18" grpId="0"/>
      <p:bldP spid="19"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46206FC-AD1A-0C9E-DE66-56B18B7656B3}"/>
              </a:ext>
            </a:extLst>
          </p:cNvPr>
          <p:cNvSpPr/>
          <p:nvPr/>
        </p:nvSpPr>
        <p:spPr>
          <a:xfrm>
            <a:off x="0" y="0"/>
            <a:ext cx="9144000" cy="50673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 xmlns:a16="http://schemas.microsoft.com/office/drawing/2014/main" id="{36E67085-9F27-B6C0-CF54-3E272DECA81E}"/>
              </a:ext>
            </a:extLst>
          </p:cNvPr>
          <p:cNvSpPr/>
          <p:nvPr/>
        </p:nvSpPr>
        <p:spPr>
          <a:xfrm>
            <a:off x="9144000" y="-2006"/>
            <a:ext cx="9144000" cy="50672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 xmlns:a16="http://schemas.microsoft.com/office/drawing/2014/main" id="{F8E2C686-8189-CBAA-E673-0407BA14C731}"/>
              </a:ext>
            </a:extLst>
          </p:cNvPr>
          <p:cNvSpPr/>
          <p:nvPr/>
        </p:nvSpPr>
        <p:spPr>
          <a:xfrm>
            <a:off x="0" y="5065293"/>
            <a:ext cx="9144000" cy="522170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 xmlns:a16="http://schemas.microsoft.com/office/drawing/2014/main" id="{5F054B72-094C-5980-954C-CAC830FE41E0}"/>
              </a:ext>
            </a:extLst>
          </p:cNvPr>
          <p:cNvSpPr/>
          <p:nvPr/>
        </p:nvSpPr>
        <p:spPr>
          <a:xfrm>
            <a:off x="9144000" y="5064290"/>
            <a:ext cx="9144000" cy="522170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 xmlns:a16="http://schemas.microsoft.com/office/drawing/2014/main" id="{07C12D96-34D4-29F5-1427-8CBF54412B37}"/>
              </a:ext>
            </a:extLst>
          </p:cNvPr>
          <p:cNvSpPr txBox="1"/>
          <p:nvPr/>
        </p:nvSpPr>
        <p:spPr>
          <a:xfrm>
            <a:off x="609600" y="1104900"/>
            <a:ext cx="8077200" cy="28956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Nhóm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1: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miêu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tả</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thời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không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nào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gợi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tâm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gì</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8" name="TextBox 7">
            <a:extLst>
              <a:ext uri="{FF2B5EF4-FFF2-40B4-BE49-F238E27FC236}">
                <a16:creationId xmlns="" xmlns:a16="http://schemas.microsoft.com/office/drawing/2014/main" id="{B4F6E718-6BD4-6191-D9DC-E50201A19AFB}"/>
              </a:ext>
            </a:extLst>
          </p:cNvPr>
          <p:cNvSpPr txBox="1"/>
          <p:nvPr/>
        </p:nvSpPr>
        <p:spPr>
          <a:xfrm>
            <a:off x="10363200" y="1083843"/>
            <a:ext cx="7423484" cy="28956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Nhóm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2: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thực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luận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thể</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hiện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những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thái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nào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9" name="TextBox 8">
            <a:extLst>
              <a:ext uri="{FF2B5EF4-FFF2-40B4-BE49-F238E27FC236}">
                <a16:creationId xmlns="" xmlns:a16="http://schemas.microsoft.com/office/drawing/2014/main" id="{7987B46A-6D26-C32B-7B5C-8801F85A3609}"/>
              </a:ext>
            </a:extLst>
          </p:cNvPr>
          <p:cNvSpPr txBox="1"/>
          <p:nvPr/>
        </p:nvSpPr>
        <p:spPr>
          <a:xfrm>
            <a:off x="517358" y="6228848"/>
            <a:ext cx="8077200" cy="212365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Nhóm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3: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Chỉ</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sự</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chuyển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mạch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10" name="TextBox 9">
            <a:extLst>
              <a:ext uri="{FF2B5EF4-FFF2-40B4-BE49-F238E27FC236}">
                <a16:creationId xmlns="" xmlns:a16="http://schemas.microsoft.com/office/drawing/2014/main" id="{737CFD40-92D2-EE64-ACE9-74BB7795BF36}"/>
              </a:ext>
            </a:extLst>
          </p:cNvPr>
          <p:cNvSpPr txBox="1"/>
          <p:nvPr/>
        </p:nvSpPr>
        <p:spPr>
          <a:xfrm>
            <a:off x="9906000" y="6170191"/>
            <a:ext cx="8077200" cy="28956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Nhóm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4: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Nêu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chủ</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Chủ</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đó</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giúp</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em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hiểu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thêm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điều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gì</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tưởng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giả</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11" name="Freeform 3">
            <a:extLst>
              <a:ext uri="{FF2B5EF4-FFF2-40B4-BE49-F238E27FC236}">
                <a16:creationId xmlns="" xmlns:a16="http://schemas.microsoft.com/office/drawing/2014/main" id="{1FE8A97F-B1FD-D1A2-D205-EFAD853595E3}"/>
              </a:ext>
            </a:extLst>
          </p:cNvPr>
          <p:cNvSpPr/>
          <p:nvPr/>
        </p:nvSpPr>
        <p:spPr>
          <a:xfrm>
            <a:off x="6644906" y="3028947"/>
            <a:ext cx="5118504" cy="4381508"/>
          </a:xfrm>
          <a:prstGeom prst="diamond">
            <a:avLst/>
          </a:prstGeom>
          <a:blipFill>
            <a:blip r:embed="rId3"/>
            <a:stretch>
              <a:fillRect/>
            </a:stretch>
          </a:blipFill>
        </p:spPr>
        <p:txBody>
          <a:bodyPr/>
          <a:lstStyle/>
          <a:p>
            <a:endParaRPr lang="en-US"/>
          </a:p>
        </p:txBody>
      </p:sp>
    </p:spTree>
    <p:extLst>
      <p:ext uri="{BB962C8B-B14F-4D97-AF65-F5344CB8AC3E}">
        <p14:creationId xmlns:p14="http://schemas.microsoft.com/office/powerpoint/2010/main" val="3643976940"/>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E1C5A8C0-2A48-9C5B-71E3-2493033C2E03}"/>
              </a:ext>
            </a:extLst>
          </p:cNvPr>
          <p:cNvPicPr>
            <a:picLocks noChangeAspect="1"/>
          </p:cNvPicPr>
          <p:nvPr/>
        </p:nvPicPr>
        <p:blipFill>
          <a:blip r:embed="rId3"/>
          <a:stretch>
            <a:fillRect/>
          </a:stretch>
        </p:blipFill>
        <p:spPr>
          <a:xfrm>
            <a:off x="3810000" y="30079"/>
            <a:ext cx="14478000" cy="10256921"/>
          </a:xfrm>
          <a:prstGeom prst="rect">
            <a:avLst/>
          </a:prstGeom>
        </p:spPr>
      </p:pic>
      <p:pic>
        <p:nvPicPr>
          <p:cNvPr id="6" name="Picture 5">
            <a:extLst>
              <a:ext uri="{FF2B5EF4-FFF2-40B4-BE49-F238E27FC236}">
                <a16:creationId xmlns="" xmlns:a16="http://schemas.microsoft.com/office/drawing/2014/main" id="{13F05491-DE63-D1C9-E64B-F5F24EA8BA92}"/>
              </a:ext>
            </a:extLst>
          </p:cNvPr>
          <p:cNvPicPr>
            <a:picLocks noChangeAspect="1"/>
          </p:cNvPicPr>
          <p:nvPr/>
        </p:nvPicPr>
        <p:blipFill>
          <a:blip r:embed="rId4"/>
          <a:stretch>
            <a:fillRect/>
          </a:stretch>
        </p:blipFill>
        <p:spPr>
          <a:xfrm>
            <a:off x="40104" y="0"/>
            <a:ext cx="7808496" cy="10411328"/>
          </a:xfrm>
          <a:prstGeom prst="rect">
            <a:avLst/>
          </a:prstGeom>
        </p:spPr>
      </p:pic>
      <p:sp>
        <p:nvSpPr>
          <p:cNvPr id="3" name="TextBox 2">
            <a:extLst>
              <a:ext uri="{FF2B5EF4-FFF2-40B4-BE49-F238E27FC236}">
                <a16:creationId xmlns="" xmlns:a16="http://schemas.microsoft.com/office/drawing/2014/main" id="{D67F9A71-B4B8-29C6-035B-87368D74BEFA}"/>
              </a:ext>
            </a:extLst>
          </p:cNvPr>
          <p:cNvSpPr txBox="1"/>
          <p:nvPr/>
        </p:nvSpPr>
        <p:spPr>
          <a:xfrm>
            <a:off x="0" y="7810500"/>
            <a:ext cx="18263938" cy="1015663"/>
          </a:xfrm>
          <a:prstGeom prst="rect">
            <a:avLst/>
          </a:prstGeom>
          <a:solidFill>
            <a:schemeClr val="bg1"/>
          </a:solidFill>
        </p:spPr>
        <p:txBody>
          <a:bodyPr wrap="square" lIns="0" tIns="0" rIns="0" bIns="0" rtlCol="0" anchor="t">
            <a:spAutoFit/>
          </a:bodyPr>
          <a:lstStyle/>
          <a:p>
            <a:pPr algn="ctr"/>
            <a:r>
              <a:rPr lang="nl-NL" sz="6600" b="1" dirty="0">
                <a:latin typeface="Times New Roman" pitchFamily="18" charset="0"/>
                <a:cs typeface="Times New Roman" pitchFamily="18" charset="0"/>
              </a:rPr>
              <a:t>LÊ CHÂN</a:t>
            </a:r>
            <a:endParaRPr lang="en-US" sz="6600" b="1" dirty="0">
              <a:latin typeface="Times New Roman" pitchFamily="18" charset="0"/>
              <a:cs typeface="Times New Roman" pitchFamily="18" charset="0"/>
            </a:endParaRPr>
          </a:p>
        </p:txBody>
      </p:sp>
    </p:spTree>
    <p:extLst>
      <p:ext uri="{BB962C8B-B14F-4D97-AF65-F5344CB8AC3E}">
        <p14:creationId xmlns:p14="http://schemas.microsoft.com/office/powerpoint/2010/main" val="420527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a:extLst>
              <a:ext uri="{FF2B5EF4-FFF2-40B4-BE49-F238E27FC236}">
                <a16:creationId xmlns="" xmlns:a16="http://schemas.microsoft.com/office/drawing/2014/main" id="{E0862730-FD91-9150-6CC8-52862F572187}"/>
              </a:ext>
            </a:extLst>
          </p:cNvPr>
          <p:cNvSpPr/>
          <p:nvPr/>
        </p:nvSpPr>
        <p:spPr>
          <a:xfrm>
            <a:off x="9144000" y="2857500"/>
            <a:ext cx="5412347" cy="7096665"/>
          </a:xfrm>
          <a:custGeom>
            <a:avLst/>
            <a:gdLst/>
            <a:ahLst/>
            <a:cxnLst/>
            <a:rect l="l" t="t" r="r" b="b"/>
            <a:pathLst>
              <a:path w="5412347" h="7096665">
                <a:moveTo>
                  <a:pt x="0" y="0"/>
                </a:moveTo>
                <a:lnTo>
                  <a:pt x="5412348" y="0"/>
                </a:lnTo>
                <a:lnTo>
                  <a:pt x="5412348" y="7096665"/>
                </a:lnTo>
                <a:lnTo>
                  <a:pt x="0" y="7096665"/>
                </a:lnTo>
                <a:lnTo>
                  <a:pt x="0" y="0"/>
                </a:lnTo>
                <a:close/>
              </a:path>
            </a:pathLst>
          </a:custGeom>
          <a:blipFill>
            <a:blip r:embed="rId3"/>
            <a:stretch>
              <a:fillRect/>
            </a:stretch>
          </a:blipFill>
        </p:spPr>
        <p:txBody>
          <a:bodyPr/>
          <a:lstStyle/>
          <a:p>
            <a:endParaRPr lang="en-US"/>
          </a:p>
        </p:txBody>
      </p:sp>
      <p:sp>
        <p:nvSpPr>
          <p:cNvPr id="2" name="Freeform 2">
            <a:extLst>
              <a:ext uri="{FF2B5EF4-FFF2-40B4-BE49-F238E27FC236}">
                <a16:creationId xmlns="" xmlns:a16="http://schemas.microsoft.com/office/drawing/2014/main" id="{F369E0D5-759F-2EDD-5A5F-986E3D7918FD}"/>
              </a:ext>
            </a:extLst>
          </p:cNvPr>
          <p:cNvSpPr/>
          <p:nvPr/>
        </p:nvSpPr>
        <p:spPr>
          <a:xfrm rot="21198139">
            <a:off x="12857314" y="467093"/>
            <a:ext cx="5295527" cy="6492005"/>
          </a:xfrm>
          <a:custGeom>
            <a:avLst/>
            <a:gdLst/>
            <a:ahLst/>
            <a:cxnLst/>
            <a:rect l="l" t="t" r="r" b="b"/>
            <a:pathLst>
              <a:path w="5295527" h="6492005">
                <a:moveTo>
                  <a:pt x="0" y="0"/>
                </a:moveTo>
                <a:lnTo>
                  <a:pt x="5295527" y="0"/>
                </a:lnTo>
                <a:lnTo>
                  <a:pt x="5295527" y="6492006"/>
                </a:lnTo>
                <a:lnTo>
                  <a:pt x="0" y="6492006"/>
                </a:lnTo>
                <a:lnTo>
                  <a:pt x="0" y="0"/>
                </a:lnTo>
                <a:close/>
              </a:path>
            </a:pathLst>
          </a:custGeom>
          <a:blipFill>
            <a:blip r:embed="rId4"/>
            <a:stretch>
              <a:fillRect/>
            </a:stretch>
          </a:blipFill>
        </p:spPr>
        <p:txBody>
          <a:bodyPr/>
          <a:lstStyle/>
          <a:p>
            <a:endParaRPr lang="en-US"/>
          </a:p>
        </p:txBody>
      </p:sp>
      <p:sp>
        <p:nvSpPr>
          <p:cNvPr id="4" name="Rectangle 3">
            <a:extLst>
              <a:ext uri="{FF2B5EF4-FFF2-40B4-BE49-F238E27FC236}">
                <a16:creationId xmlns="" xmlns:a16="http://schemas.microsoft.com/office/drawing/2014/main" id="{72513F73-F3E8-DFC2-73D1-2C194EC03490}"/>
              </a:ext>
            </a:extLst>
          </p:cNvPr>
          <p:cNvSpPr/>
          <p:nvPr/>
        </p:nvSpPr>
        <p:spPr>
          <a:xfrm>
            <a:off x="2133600" y="649927"/>
            <a:ext cx="8458200" cy="2264723"/>
          </a:xfrm>
          <a:prstGeom prst="rect">
            <a:avLst/>
          </a:prstGeom>
        </p:spPr>
        <p:txBody>
          <a:bodyPr wrap="square">
            <a:spAutoFit/>
          </a:bodyPr>
          <a:lstStyle/>
          <a:p>
            <a:pPr lvl="0" algn="ctr" defTabSz="1371600">
              <a:spcAft>
                <a:spcPts val="1125"/>
              </a:spcAft>
              <a:defRPr/>
            </a:pPr>
            <a:r>
              <a:rPr lang="en-US" sz="6600" b="1" dirty="0">
                <a:solidFill>
                  <a:srgbClr val="C00000"/>
                </a:solidFill>
                <a:latin typeface="Times New Roman" pitchFamily="18" charset="0"/>
                <a:ea typeface="Times New Roman" pitchFamily="18" charset="0"/>
                <a:cs typeface="Times New Roman" pitchFamily="18" charset="0"/>
              </a:rPr>
              <a:t>2. </a:t>
            </a:r>
            <a:r>
              <a:rPr lang="en-US" sz="6600" b="1" dirty="0" err="1" smtClean="0">
                <a:solidFill>
                  <a:srgbClr val="C00000"/>
                </a:solidFill>
                <a:latin typeface="Times New Roman" pitchFamily="18" charset="0"/>
                <a:ea typeface="Times New Roman" pitchFamily="18" charset="0"/>
                <a:cs typeface="Times New Roman" pitchFamily="18" charset="0"/>
              </a:rPr>
              <a:t>Đặc</a:t>
            </a:r>
            <a:r>
              <a:rPr lang="en-US" sz="6600" b="1" dirty="0" smtClean="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điểm</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nội</a:t>
            </a:r>
            <a:r>
              <a:rPr lang="en-US" sz="6600" b="1" dirty="0">
                <a:solidFill>
                  <a:srgbClr val="C00000"/>
                </a:solidFill>
                <a:latin typeface="Times New Roman" pitchFamily="18" charset="0"/>
                <a:ea typeface="Times New Roman" pitchFamily="18" charset="0"/>
                <a:cs typeface="Times New Roman" pitchFamily="18" charset="0"/>
              </a:rPr>
              <a:t> dung </a:t>
            </a:r>
          </a:p>
          <a:p>
            <a:pPr lvl="0" algn="ctr" defTabSz="1371600">
              <a:spcAft>
                <a:spcPts val="1125"/>
              </a:spcAft>
              <a:defRPr/>
            </a:pPr>
            <a:r>
              <a:rPr lang="en-US" sz="6600" b="1" dirty="0" err="1">
                <a:solidFill>
                  <a:srgbClr val="C00000"/>
                </a:solidFill>
                <a:latin typeface="Times New Roman" pitchFamily="18" charset="0"/>
                <a:ea typeface="Times New Roman" pitchFamily="18" charset="0"/>
                <a:cs typeface="Times New Roman" pitchFamily="18" charset="0"/>
              </a:rPr>
              <a:t>của</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bài</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thơ</a:t>
            </a:r>
            <a:endParaRPr lang="en-US" sz="6600" b="1" dirty="0">
              <a:solidFill>
                <a:srgbClr val="C00000"/>
              </a:solidFill>
              <a:latin typeface="Times New Roman" pitchFamily="18" charset="0"/>
              <a:ea typeface="Times New Roman" pitchFamily="18" charset="0"/>
              <a:cs typeface="Times New Roman" pitchFamily="18" charset="0"/>
            </a:endParaRPr>
          </a:p>
        </p:txBody>
      </p:sp>
      <p:sp>
        <p:nvSpPr>
          <p:cNvPr id="5" name="Freeform 3">
            <a:extLst>
              <a:ext uri="{FF2B5EF4-FFF2-40B4-BE49-F238E27FC236}">
                <a16:creationId xmlns="" xmlns:a16="http://schemas.microsoft.com/office/drawing/2014/main" id="{01B3EEB5-C793-8C6E-B157-8D3B9032C6FD}"/>
              </a:ext>
            </a:extLst>
          </p:cNvPr>
          <p:cNvSpPr/>
          <p:nvPr/>
        </p:nvSpPr>
        <p:spPr>
          <a:xfrm>
            <a:off x="260852" y="262402"/>
            <a:ext cx="2939547" cy="2923397"/>
          </a:xfrm>
          <a:custGeom>
            <a:avLst/>
            <a:gdLst/>
            <a:ahLst/>
            <a:cxnLst/>
            <a:rect l="l" t="t" r="r" b="b"/>
            <a:pathLst>
              <a:path w="4743285" h="4114800">
                <a:moveTo>
                  <a:pt x="0" y="0"/>
                </a:moveTo>
                <a:lnTo>
                  <a:pt x="4743286" y="0"/>
                </a:lnTo>
                <a:lnTo>
                  <a:pt x="4743286" y="4114800"/>
                </a:lnTo>
                <a:lnTo>
                  <a:pt x="0" y="4114800"/>
                </a:lnTo>
                <a:lnTo>
                  <a:pt x="0" y="0"/>
                </a:lnTo>
                <a:close/>
              </a:path>
            </a:pathLst>
          </a:custGeom>
          <a:blipFill>
            <a:blip r:embed="rId5">
              <a:extLst>
                <a:ext uri="{BEBA8EAE-BF5A-486C-A8C5-ECC9F3942E4B}">
                  <a14:imgProps xmlns:a14="http://schemas.microsoft.com/office/drawing/2010/main">
                    <a14:imgLayer r:embed="rId6">
                      <a14:imgEffect>
                        <a14:saturation sat="0"/>
                      </a14:imgEffect>
                    </a14:imgLayer>
                  </a14:imgProps>
                </a:ext>
              </a:extLst>
            </a:blip>
            <a:stretch>
              <a:fillRect/>
            </a:stretch>
          </a:blipFill>
        </p:spPr>
        <p:txBody>
          <a:bodyPr/>
          <a:lstStyle/>
          <a:p>
            <a:endParaRPr lang="en-US"/>
          </a:p>
        </p:txBody>
      </p:sp>
    </p:spTree>
    <p:extLst>
      <p:ext uri="{BB962C8B-B14F-4D97-AF65-F5344CB8AC3E}">
        <p14:creationId xmlns:p14="http://schemas.microsoft.com/office/powerpoint/2010/main" val="369464997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0F279A12-CA57-D565-F439-A7CECE59D47D}"/>
              </a:ext>
            </a:extLst>
          </p:cNvPr>
          <p:cNvSpPr/>
          <p:nvPr/>
        </p:nvSpPr>
        <p:spPr>
          <a:xfrm>
            <a:off x="1219200" y="571500"/>
            <a:ext cx="15849600"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 Hai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endPar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3" name="Rectangle 2">
            <a:extLst>
              <a:ext uri="{FF2B5EF4-FFF2-40B4-BE49-F238E27FC236}">
                <a16:creationId xmlns="" xmlns:a16="http://schemas.microsoft.com/office/drawing/2014/main" id="{CD1E8CC1-6223-9147-871E-DB47F2C1FE0B}"/>
              </a:ext>
            </a:extLst>
          </p:cNvPr>
          <p:cNvSpPr/>
          <p:nvPr/>
        </p:nvSpPr>
        <p:spPr>
          <a:xfrm>
            <a:off x="9448800" y="4000500"/>
            <a:ext cx="8534400"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Tâm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trạng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endPar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4" name="TextBox 4">
            <a:extLst>
              <a:ext uri="{FF2B5EF4-FFF2-40B4-BE49-F238E27FC236}">
                <a16:creationId xmlns="" xmlns:a16="http://schemas.microsoft.com/office/drawing/2014/main" id="{8E16D110-502A-E5B0-A1FB-A490DD149103}"/>
              </a:ext>
            </a:extLst>
          </p:cNvPr>
          <p:cNvSpPr txBox="1"/>
          <p:nvPr/>
        </p:nvSpPr>
        <p:spPr>
          <a:xfrm>
            <a:off x="5181600" y="1831226"/>
            <a:ext cx="8928992" cy="1354217"/>
          </a:xfrm>
          <a:prstGeom prst="rect">
            <a:avLst/>
          </a:prstGeom>
        </p:spPr>
        <p:txBody>
          <a:bodyPr wrap="square" lIns="0" tIns="0" rIns="0" bIns="0" rtlCol="0" anchor="t">
            <a:spAutoFit/>
          </a:bodyPr>
          <a:lstStyle/>
          <a:p>
            <a:pPr algn="just"/>
            <a:r>
              <a:rPr lang="vi-VN" sz="4400" i="1" dirty="0">
                <a:solidFill>
                  <a:srgbClr val="000000"/>
                </a:solidFill>
                <a:latin typeface="Times New Roman" panose="02020603050405020304" pitchFamily="18" charset="0"/>
                <a:cs typeface="Times New Roman" panose="02020603050405020304" pitchFamily="18" charset="0"/>
              </a:rPr>
              <a:t>Tiếng gà văng vẳng gáy trên bom,</a:t>
            </a:r>
          </a:p>
          <a:p>
            <a:pPr algn="just"/>
            <a:r>
              <a:rPr lang="vi-VN" sz="4400" i="1" dirty="0">
                <a:solidFill>
                  <a:srgbClr val="000000"/>
                </a:solidFill>
                <a:latin typeface="Times New Roman" panose="02020603050405020304" pitchFamily="18" charset="0"/>
                <a:cs typeface="Times New Roman" panose="02020603050405020304" pitchFamily="18" charset="0"/>
              </a:rPr>
              <a:t>Oán hận trông ra khắp mọi chòm.</a:t>
            </a:r>
          </a:p>
        </p:txBody>
      </p:sp>
      <p:sp>
        <p:nvSpPr>
          <p:cNvPr id="5" name="Rectangle 4">
            <a:extLst>
              <a:ext uri="{FF2B5EF4-FFF2-40B4-BE49-F238E27FC236}">
                <a16:creationId xmlns="" xmlns:a16="http://schemas.microsoft.com/office/drawing/2014/main" id="{B51146E8-60D5-E9FA-AF1D-A0CC9B888526}"/>
              </a:ext>
            </a:extLst>
          </p:cNvPr>
          <p:cNvSpPr/>
          <p:nvPr/>
        </p:nvSpPr>
        <p:spPr>
          <a:xfrm>
            <a:off x="762000" y="4003431"/>
            <a:ext cx="5562600" cy="1446550"/>
          </a:xfrm>
          <a:prstGeom prst="rect">
            <a:avLst/>
          </a:prstGeom>
        </p:spPr>
        <p:txBody>
          <a:bodyPr wrap="square">
            <a:spAutoFit/>
          </a:bodyPr>
          <a:lstStyle/>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Thời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nửa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đêm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sáng</a:t>
            </a:r>
            <a:endPar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6" name="Freeform 4">
            <a:extLst>
              <a:ext uri="{FF2B5EF4-FFF2-40B4-BE49-F238E27FC236}">
                <a16:creationId xmlns="" xmlns:a16="http://schemas.microsoft.com/office/drawing/2014/main" id="{D9D3F918-B1C5-0895-B621-39539417E553}"/>
              </a:ext>
            </a:extLst>
          </p:cNvPr>
          <p:cNvSpPr/>
          <p:nvPr/>
        </p:nvSpPr>
        <p:spPr>
          <a:xfrm>
            <a:off x="6934200" y="7831955"/>
            <a:ext cx="2627114" cy="2416945"/>
          </a:xfrm>
          <a:custGeom>
            <a:avLst/>
            <a:gdLst/>
            <a:ahLst/>
            <a:cxnLst/>
            <a:rect l="l" t="t" r="r" b="b"/>
            <a:pathLst>
              <a:path w="2627114" h="2416945">
                <a:moveTo>
                  <a:pt x="0" y="0"/>
                </a:moveTo>
                <a:lnTo>
                  <a:pt x="2627114" y="0"/>
                </a:lnTo>
                <a:lnTo>
                  <a:pt x="2627114" y="2416945"/>
                </a:lnTo>
                <a:lnTo>
                  <a:pt x="0" y="2416945"/>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7" name="Rectangle 6">
            <a:extLst>
              <a:ext uri="{FF2B5EF4-FFF2-40B4-BE49-F238E27FC236}">
                <a16:creationId xmlns="" xmlns:a16="http://schemas.microsoft.com/office/drawing/2014/main" id="{3A3C4443-10A9-0965-875E-381B37D2B145}"/>
              </a:ext>
            </a:extLst>
          </p:cNvPr>
          <p:cNvSpPr/>
          <p:nvPr/>
        </p:nvSpPr>
        <p:spPr>
          <a:xfrm>
            <a:off x="762000" y="5655007"/>
            <a:ext cx="5562600" cy="1446550"/>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Không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gian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vắng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vẻ</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tĩnh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lặng</a:t>
            </a:r>
            <a:endPar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cxnSp>
        <p:nvCxnSpPr>
          <p:cNvPr id="9" name="Straight Connector 8">
            <a:extLst>
              <a:ext uri="{FF2B5EF4-FFF2-40B4-BE49-F238E27FC236}">
                <a16:creationId xmlns="" xmlns:a16="http://schemas.microsoft.com/office/drawing/2014/main" id="{F3E30E69-31B4-F941-5DA1-53654B3D8AB1}"/>
              </a:ext>
            </a:extLst>
          </p:cNvPr>
          <p:cNvCxnSpPr/>
          <p:nvPr/>
        </p:nvCxnSpPr>
        <p:spPr>
          <a:xfrm>
            <a:off x="5410200" y="2476500"/>
            <a:ext cx="403860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
        <p:nvSpPr>
          <p:cNvPr id="10" name="Oval 9">
            <a:extLst>
              <a:ext uri="{FF2B5EF4-FFF2-40B4-BE49-F238E27FC236}">
                <a16:creationId xmlns="" xmlns:a16="http://schemas.microsoft.com/office/drawing/2014/main" id="{176A571A-63E8-1C3C-AF5E-9A64433B96F6}"/>
              </a:ext>
            </a:extLst>
          </p:cNvPr>
          <p:cNvSpPr/>
          <p:nvPr/>
        </p:nvSpPr>
        <p:spPr>
          <a:xfrm>
            <a:off x="4876800" y="2476500"/>
            <a:ext cx="2514600" cy="913962"/>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89AE7F79-BEF4-D90A-FEA3-55A34F2D2F75}"/>
              </a:ext>
            </a:extLst>
          </p:cNvPr>
          <p:cNvSpPr/>
          <p:nvPr/>
        </p:nvSpPr>
        <p:spPr>
          <a:xfrm>
            <a:off x="2362199" y="2579538"/>
            <a:ext cx="2514601" cy="707886"/>
          </a:xfrm>
          <a:prstGeom prst="rect">
            <a:avLst/>
          </a:prstGeom>
        </p:spPr>
        <p:txBody>
          <a:bodyPr wrap="square">
            <a:spAutoFit/>
          </a:bodyPr>
          <a:lstStyle/>
          <a:p>
            <a:pPr lvl="0" algn="ctr" defTabSz="1371600">
              <a:spcAft>
                <a:spcPts val="1125"/>
              </a:spcAft>
              <a:defRPr/>
            </a:pP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Đảo</a:t>
            </a:r>
            <a:r>
              <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0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ngữ</a:t>
            </a:r>
            <a:endParaRPr lang="en-US" sz="40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12" name="Rectangle 11">
            <a:extLst>
              <a:ext uri="{FF2B5EF4-FFF2-40B4-BE49-F238E27FC236}">
                <a16:creationId xmlns="" xmlns:a16="http://schemas.microsoft.com/office/drawing/2014/main" id="{CCBCF216-FE63-BDF2-8049-13E7027B6B86}"/>
              </a:ext>
            </a:extLst>
          </p:cNvPr>
          <p:cNvSpPr/>
          <p:nvPr/>
        </p:nvSpPr>
        <p:spPr>
          <a:xfrm>
            <a:off x="10210800" y="7122072"/>
            <a:ext cx="7239000" cy="2123658"/>
          </a:xfrm>
          <a:prstGeom prst="rect">
            <a:avLst/>
          </a:prstGeom>
        </p:spPr>
        <p:txBody>
          <a:bodyPr wrap="square">
            <a:spAutoFit/>
          </a:bodyPr>
          <a:lstStyle/>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oán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hận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vừa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đau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khổ</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vừa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phẫn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uất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như</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bao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trùm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vạn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vật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13" name="Rectangle 12">
            <a:extLst>
              <a:ext uri="{FF2B5EF4-FFF2-40B4-BE49-F238E27FC236}">
                <a16:creationId xmlns="" xmlns:a16="http://schemas.microsoft.com/office/drawing/2014/main" id="{C3B6D54D-2996-673B-330E-CF1CA435EEE0}"/>
              </a:ext>
            </a:extLst>
          </p:cNvPr>
          <p:cNvSpPr/>
          <p:nvPr/>
        </p:nvSpPr>
        <p:spPr>
          <a:xfrm>
            <a:off x="10210800" y="4909785"/>
            <a:ext cx="7315200" cy="2123658"/>
          </a:xfrm>
          <a:prstGeom prst="rect">
            <a:avLst/>
          </a:prstGeom>
        </p:spPr>
        <p:txBody>
          <a:bodyPr wrap="square">
            <a:spAutoFit/>
          </a:bodyPr>
          <a:lstStyle/>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buồn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u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uất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ảnh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nhân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vật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thao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thức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giữa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đêm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khuya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với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nỗi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niềm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riêng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Tree>
    <p:extLst>
      <p:ext uri="{BB962C8B-B14F-4D97-AF65-F5344CB8AC3E}">
        <p14:creationId xmlns:p14="http://schemas.microsoft.com/office/powerpoint/2010/main" val="3164338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arn(inVertic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inVertic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arn(inVertic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inVertic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10" grpId="0" animBg="1"/>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ACF5FE48-F7EE-F77E-77FC-4D4545EC495C}"/>
              </a:ext>
            </a:extLst>
          </p:cNvPr>
          <p:cNvSpPr/>
          <p:nvPr/>
        </p:nvSpPr>
        <p:spPr>
          <a:xfrm>
            <a:off x="1219200" y="307278"/>
            <a:ext cx="15849600"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 Hai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thực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luận</a:t>
            </a:r>
            <a:endPar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3" name="TextBox 4">
            <a:extLst>
              <a:ext uri="{FF2B5EF4-FFF2-40B4-BE49-F238E27FC236}">
                <a16:creationId xmlns="" xmlns:a16="http://schemas.microsoft.com/office/drawing/2014/main" id="{A24AE2EB-6699-9076-11E0-87DB13B99C88}"/>
              </a:ext>
            </a:extLst>
          </p:cNvPr>
          <p:cNvSpPr txBox="1"/>
          <p:nvPr/>
        </p:nvSpPr>
        <p:spPr>
          <a:xfrm>
            <a:off x="685800" y="2171700"/>
            <a:ext cx="8928992" cy="1909690"/>
          </a:xfrm>
          <a:prstGeom prst="rect">
            <a:avLst/>
          </a:prstGeom>
        </p:spPr>
        <p:txBody>
          <a:bodyPr wrap="square" lIns="0" tIns="0" rIns="0" bIns="0" rtlCol="0" anchor="t">
            <a:spAutoFit/>
          </a:bodyPr>
          <a:lstStyle/>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Mõ thảm không khua mà cũng cốc.</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Chuông sầu chẳng đánh cớ sao om?</a:t>
            </a:r>
            <a:endParaRPr lang="en-US" sz="4400" i="1" dirty="0">
              <a:solidFill>
                <a:srgbClr val="000000"/>
              </a:solidFill>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 xmlns:a16="http://schemas.microsoft.com/office/drawing/2014/main" id="{49209E6A-26FB-6EB0-7F2D-C0494CB48B02}"/>
              </a:ext>
            </a:extLst>
          </p:cNvPr>
          <p:cNvSpPr/>
          <p:nvPr/>
        </p:nvSpPr>
        <p:spPr>
          <a:xfrm>
            <a:off x="9128760" y="2171700"/>
            <a:ext cx="8092440" cy="4437112"/>
          </a:xfrm>
          <a:prstGeom prst="rect">
            <a:avLst/>
          </a:prstGeom>
        </p:spPr>
        <p:txBody>
          <a:bodyPr wrap="square">
            <a:spAutoFit/>
          </a:bodyPr>
          <a:lstStyle/>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Nhân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hóa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mõ</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thảm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chuông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sầu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p>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Cấu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đối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tương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phản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không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cũng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chẳng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cớ</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sao</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p>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Các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từ</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mô</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phỏng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gợi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âm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thanh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cốc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om),…</a:t>
            </a:r>
          </a:p>
        </p:txBody>
      </p:sp>
      <p:sp>
        <p:nvSpPr>
          <p:cNvPr id="5" name="Rectangle 4">
            <a:extLst>
              <a:ext uri="{FF2B5EF4-FFF2-40B4-BE49-F238E27FC236}">
                <a16:creationId xmlns="" xmlns:a16="http://schemas.microsoft.com/office/drawing/2014/main" id="{7A1FEA9A-2DED-440E-BAF3-BF9A73D6C443}"/>
              </a:ext>
            </a:extLst>
          </p:cNvPr>
          <p:cNvSpPr/>
          <p:nvPr/>
        </p:nvSpPr>
        <p:spPr>
          <a:xfrm>
            <a:off x="457200" y="7200900"/>
            <a:ext cx="16764000" cy="1446550"/>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Nỗi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đau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buồn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sầu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hận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trào</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dâng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tâm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hồn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nhân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vật</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trữ</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Nỗi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thảm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sầu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muốn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quên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không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chạm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tới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mà</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vẫn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cứ</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kêu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lên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6" name="Freeform 5">
            <a:extLst>
              <a:ext uri="{FF2B5EF4-FFF2-40B4-BE49-F238E27FC236}">
                <a16:creationId xmlns="" xmlns:a16="http://schemas.microsoft.com/office/drawing/2014/main" id="{1607AFCF-9C1D-309A-7402-C7D06B610B19}"/>
              </a:ext>
            </a:extLst>
          </p:cNvPr>
          <p:cNvSpPr/>
          <p:nvPr/>
        </p:nvSpPr>
        <p:spPr>
          <a:xfrm>
            <a:off x="15316200" y="25400"/>
            <a:ext cx="12294454" cy="8229600"/>
          </a:xfrm>
          <a:custGeom>
            <a:avLst/>
            <a:gdLst/>
            <a:ahLst/>
            <a:cxnLst/>
            <a:rect l="l" t="t" r="r" b="b"/>
            <a:pathLst>
              <a:path w="12294454" h="8229600">
                <a:moveTo>
                  <a:pt x="0" y="0"/>
                </a:moveTo>
                <a:lnTo>
                  <a:pt x="12294454" y="0"/>
                </a:lnTo>
                <a:lnTo>
                  <a:pt x="12294454" y="8229600"/>
                </a:lnTo>
                <a:lnTo>
                  <a:pt x="0" y="8229600"/>
                </a:lnTo>
                <a:lnTo>
                  <a:pt x="0" y="0"/>
                </a:lnTo>
                <a:close/>
              </a:path>
            </a:pathLst>
          </a:custGeom>
          <a:blipFill>
            <a:blip r:embed="rId3"/>
            <a:stretch>
              <a:fillRect/>
            </a:stretch>
          </a:blipFill>
        </p:spPr>
        <p:txBody>
          <a:bodyPr/>
          <a:lstStyle/>
          <a:p>
            <a:endParaRPr lang="en-US"/>
          </a:p>
        </p:txBody>
      </p:sp>
    </p:spTree>
    <p:extLst>
      <p:ext uri="{BB962C8B-B14F-4D97-AF65-F5344CB8AC3E}">
        <p14:creationId xmlns:p14="http://schemas.microsoft.com/office/powerpoint/2010/main" val="54567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arn(inVertical)">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arn(inVertical)">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80">
                                          <p:stCondLst>
                                            <p:cond delay="0"/>
                                          </p:stCondLst>
                                        </p:cTn>
                                        <p:tgtEl>
                                          <p:spTgt spid="5"/>
                                        </p:tgtEl>
                                      </p:cBhvr>
                                    </p:animEffect>
                                    <p:anim calcmode="lin" valueType="num">
                                      <p:cBhvr>
                                        <p:cTn id="3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8" dur="26">
                                          <p:stCondLst>
                                            <p:cond delay="650"/>
                                          </p:stCondLst>
                                        </p:cTn>
                                        <p:tgtEl>
                                          <p:spTgt spid="5"/>
                                        </p:tgtEl>
                                      </p:cBhvr>
                                      <p:to x="100000" y="60000"/>
                                    </p:animScale>
                                    <p:animScale>
                                      <p:cBhvr>
                                        <p:cTn id="39" dur="166" decel="50000">
                                          <p:stCondLst>
                                            <p:cond delay="676"/>
                                          </p:stCondLst>
                                        </p:cTn>
                                        <p:tgtEl>
                                          <p:spTgt spid="5"/>
                                        </p:tgtEl>
                                      </p:cBhvr>
                                      <p:to x="100000" y="100000"/>
                                    </p:animScale>
                                    <p:animScale>
                                      <p:cBhvr>
                                        <p:cTn id="40" dur="26">
                                          <p:stCondLst>
                                            <p:cond delay="1312"/>
                                          </p:stCondLst>
                                        </p:cTn>
                                        <p:tgtEl>
                                          <p:spTgt spid="5"/>
                                        </p:tgtEl>
                                      </p:cBhvr>
                                      <p:to x="100000" y="80000"/>
                                    </p:animScale>
                                    <p:animScale>
                                      <p:cBhvr>
                                        <p:cTn id="41" dur="166" decel="50000">
                                          <p:stCondLst>
                                            <p:cond delay="1338"/>
                                          </p:stCondLst>
                                        </p:cTn>
                                        <p:tgtEl>
                                          <p:spTgt spid="5"/>
                                        </p:tgtEl>
                                      </p:cBhvr>
                                      <p:to x="100000" y="100000"/>
                                    </p:animScale>
                                    <p:animScale>
                                      <p:cBhvr>
                                        <p:cTn id="42" dur="26">
                                          <p:stCondLst>
                                            <p:cond delay="1642"/>
                                          </p:stCondLst>
                                        </p:cTn>
                                        <p:tgtEl>
                                          <p:spTgt spid="5"/>
                                        </p:tgtEl>
                                      </p:cBhvr>
                                      <p:to x="100000" y="90000"/>
                                    </p:animScale>
                                    <p:animScale>
                                      <p:cBhvr>
                                        <p:cTn id="43" dur="166" decel="50000">
                                          <p:stCondLst>
                                            <p:cond delay="1668"/>
                                          </p:stCondLst>
                                        </p:cTn>
                                        <p:tgtEl>
                                          <p:spTgt spid="5"/>
                                        </p:tgtEl>
                                      </p:cBhvr>
                                      <p:to x="100000" y="100000"/>
                                    </p:animScale>
                                    <p:animScale>
                                      <p:cBhvr>
                                        <p:cTn id="44" dur="26">
                                          <p:stCondLst>
                                            <p:cond delay="1808"/>
                                          </p:stCondLst>
                                        </p:cTn>
                                        <p:tgtEl>
                                          <p:spTgt spid="5"/>
                                        </p:tgtEl>
                                      </p:cBhvr>
                                      <p:to x="100000" y="95000"/>
                                    </p:animScale>
                                    <p:animScale>
                                      <p:cBhvr>
                                        <p:cTn id="45"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ACF5FE48-F7EE-F77E-77FC-4D4545EC495C}"/>
              </a:ext>
            </a:extLst>
          </p:cNvPr>
          <p:cNvSpPr/>
          <p:nvPr/>
        </p:nvSpPr>
        <p:spPr>
          <a:xfrm>
            <a:off x="1219200" y="307278"/>
            <a:ext cx="15849600"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 Hai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thực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luận</a:t>
            </a:r>
            <a:endPar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6" name="Rectangle 5">
            <a:extLst>
              <a:ext uri="{FF2B5EF4-FFF2-40B4-BE49-F238E27FC236}">
                <a16:creationId xmlns="" xmlns:a16="http://schemas.microsoft.com/office/drawing/2014/main" id="{7B84658F-5B92-3309-1520-18AA650E6843}"/>
              </a:ext>
            </a:extLst>
          </p:cNvPr>
          <p:cNvSpPr/>
          <p:nvPr/>
        </p:nvSpPr>
        <p:spPr>
          <a:xfrm>
            <a:off x="990600" y="3619500"/>
            <a:ext cx="8839200" cy="1587614"/>
          </a:xfrm>
          <a:prstGeom prst="rect">
            <a:avLst/>
          </a:prstGeom>
        </p:spPr>
        <p:txBody>
          <a:bodyPr wrap="square">
            <a:spAutoFit/>
          </a:bodyPr>
          <a:lstStyle/>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Cấu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đối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p>
          <a:p>
            <a:pPr lvl="0" algn="just" defTabSz="1371600">
              <a:spcAft>
                <a:spcPts val="1125"/>
              </a:spcAft>
              <a:defRPr/>
            </a:pP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Các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từ</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láy</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rầu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rĩ</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mõm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mòm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7" name="Rectangle 6">
            <a:extLst>
              <a:ext uri="{FF2B5EF4-FFF2-40B4-BE49-F238E27FC236}">
                <a16:creationId xmlns="" xmlns:a16="http://schemas.microsoft.com/office/drawing/2014/main" id="{5046C5F2-7812-A07C-8A74-2ADB7B42AE66}"/>
              </a:ext>
            </a:extLst>
          </p:cNvPr>
          <p:cNvSpPr/>
          <p:nvPr/>
        </p:nvSpPr>
        <p:spPr>
          <a:xfrm>
            <a:off x="971550" y="5905500"/>
            <a:ext cx="15849600" cy="2800767"/>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Nỗi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buồn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nản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chán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chường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trĩu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nặng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Nhân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vật</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trữ</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bị</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vây</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bủa</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bởi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miệng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thế</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tiếng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đời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cay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nghiệt</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sự</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éo</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le,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trớ</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trêu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nghiệt</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ngã</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thân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đàn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với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duyên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lỡ</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như</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trái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chín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mõm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mòm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sắp</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úa</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tàn</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rơi</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rụng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8" name="TextBox 4">
            <a:extLst>
              <a:ext uri="{FF2B5EF4-FFF2-40B4-BE49-F238E27FC236}">
                <a16:creationId xmlns="" xmlns:a16="http://schemas.microsoft.com/office/drawing/2014/main" id="{A7FD7AAB-F348-6ADF-6C54-4D4203D214DA}"/>
              </a:ext>
            </a:extLst>
          </p:cNvPr>
          <p:cNvSpPr txBox="1"/>
          <p:nvPr/>
        </p:nvSpPr>
        <p:spPr>
          <a:xfrm>
            <a:off x="4679504" y="1333500"/>
            <a:ext cx="8928992" cy="1909690"/>
          </a:xfrm>
          <a:prstGeom prst="rect">
            <a:avLst/>
          </a:prstGeom>
        </p:spPr>
        <p:txBody>
          <a:bodyPr wrap="square" lIns="0" tIns="0" rIns="0" bIns="0" rtlCol="0" anchor="t">
            <a:spAutoFit/>
          </a:bodyPr>
          <a:lstStyle/>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Trước nghe những tiếng thêm rầu rĩ,</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Sau giận vì duyên để mõm mòm.</a:t>
            </a:r>
          </a:p>
        </p:txBody>
      </p:sp>
      <p:sp>
        <p:nvSpPr>
          <p:cNvPr id="3" name="Freeform 3">
            <a:extLst>
              <a:ext uri="{FF2B5EF4-FFF2-40B4-BE49-F238E27FC236}">
                <a16:creationId xmlns="" xmlns:a16="http://schemas.microsoft.com/office/drawing/2014/main" id="{9B300BB0-C62D-769F-773E-FDAED2323EED}"/>
              </a:ext>
            </a:extLst>
          </p:cNvPr>
          <p:cNvSpPr/>
          <p:nvPr/>
        </p:nvSpPr>
        <p:spPr>
          <a:xfrm>
            <a:off x="15773400" y="230945"/>
            <a:ext cx="5459104" cy="4114800"/>
          </a:xfrm>
          <a:custGeom>
            <a:avLst/>
            <a:gdLst/>
            <a:ahLst/>
            <a:cxnLst/>
            <a:rect l="l" t="t" r="r" b="b"/>
            <a:pathLst>
              <a:path w="5459104" h="4114800">
                <a:moveTo>
                  <a:pt x="0" y="0"/>
                </a:moveTo>
                <a:lnTo>
                  <a:pt x="5459104" y="0"/>
                </a:lnTo>
                <a:lnTo>
                  <a:pt x="5459104"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Tree>
    <p:extLst>
      <p:ext uri="{BB962C8B-B14F-4D97-AF65-F5344CB8AC3E}">
        <p14:creationId xmlns:p14="http://schemas.microsoft.com/office/powerpoint/2010/main" val="331677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arn(inVertic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down)">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53271AC8-E00C-6F2D-B4B6-39BB2F566FE4}"/>
              </a:ext>
            </a:extLst>
          </p:cNvPr>
          <p:cNvSpPr/>
          <p:nvPr/>
        </p:nvSpPr>
        <p:spPr>
          <a:xfrm>
            <a:off x="1219200" y="307278"/>
            <a:ext cx="15849600" cy="769441"/>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 Hai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câu</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kết</a:t>
            </a:r>
            <a:endPar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3" name="TextBox 4">
            <a:extLst>
              <a:ext uri="{FF2B5EF4-FFF2-40B4-BE49-F238E27FC236}">
                <a16:creationId xmlns="" xmlns:a16="http://schemas.microsoft.com/office/drawing/2014/main" id="{7883E67D-7E2E-1CD6-CDCB-A92B9B19486E}"/>
              </a:ext>
            </a:extLst>
          </p:cNvPr>
          <p:cNvSpPr txBox="1"/>
          <p:nvPr/>
        </p:nvSpPr>
        <p:spPr>
          <a:xfrm>
            <a:off x="5334000" y="1409700"/>
            <a:ext cx="8928992" cy="1909690"/>
          </a:xfrm>
          <a:prstGeom prst="rect">
            <a:avLst/>
          </a:prstGeom>
        </p:spPr>
        <p:txBody>
          <a:bodyPr wrap="square" lIns="0" tIns="0" rIns="0" bIns="0" rtlCol="0" anchor="t">
            <a:spAutoFit/>
          </a:bodyPr>
          <a:lstStyle/>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Tài tử văn nhân ai đó tá?</a:t>
            </a:r>
          </a:p>
          <a:p>
            <a:pPr algn="just">
              <a:lnSpc>
                <a:spcPct val="150000"/>
              </a:lnSpc>
            </a:pPr>
            <a:r>
              <a:rPr lang="vi-VN" sz="4400" i="1" dirty="0">
                <a:solidFill>
                  <a:srgbClr val="000000"/>
                </a:solidFill>
                <a:latin typeface="Times New Roman" panose="02020603050405020304" pitchFamily="18" charset="0"/>
                <a:cs typeface="Times New Roman" panose="02020603050405020304" pitchFamily="18" charset="0"/>
              </a:rPr>
              <a:t>Thân này đ</a:t>
            </a:r>
            <a:r>
              <a:rPr lang="en-US" sz="4400" i="1" dirty="0">
                <a:solidFill>
                  <a:srgbClr val="000000"/>
                </a:solidFill>
                <a:latin typeface="Times New Roman" panose="02020603050405020304" pitchFamily="18" charset="0"/>
                <a:cs typeface="Times New Roman" panose="02020603050405020304" pitchFamily="18" charset="0"/>
              </a:rPr>
              <a:t>â</a:t>
            </a:r>
            <a:r>
              <a:rPr lang="vi-VN" sz="4400" i="1" dirty="0">
                <a:solidFill>
                  <a:srgbClr val="000000"/>
                </a:solidFill>
                <a:latin typeface="Times New Roman" panose="02020603050405020304" pitchFamily="18" charset="0"/>
                <a:cs typeface="Times New Roman" panose="02020603050405020304" pitchFamily="18" charset="0"/>
              </a:rPr>
              <a:t>u đã chịu già tom!</a:t>
            </a:r>
          </a:p>
        </p:txBody>
      </p:sp>
      <p:sp>
        <p:nvSpPr>
          <p:cNvPr id="4" name="TextBox 4">
            <a:extLst>
              <a:ext uri="{FF2B5EF4-FFF2-40B4-BE49-F238E27FC236}">
                <a16:creationId xmlns="" xmlns:a16="http://schemas.microsoft.com/office/drawing/2014/main" id="{1D9C414A-551D-FA19-7ED6-37519DA3D404}"/>
              </a:ext>
            </a:extLst>
          </p:cNvPr>
          <p:cNvSpPr txBox="1"/>
          <p:nvPr/>
        </p:nvSpPr>
        <p:spPr>
          <a:xfrm>
            <a:off x="1219200" y="6587645"/>
            <a:ext cx="15045447" cy="1546129"/>
          </a:xfrm>
          <a:prstGeom prst="rect">
            <a:avLst/>
          </a:prstGeom>
        </p:spPr>
        <p:txBody>
          <a:bodyPr lIns="0" tIns="0" rIns="0" bIns="0" rtlCol="0" anchor="t">
            <a:spAutoFit/>
          </a:bodyPr>
          <a:lstStyle/>
          <a:p>
            <a:pPr algn="just">
              <a:lnSpc>
                <a:spcPts val="6299"/>
              </a:lnSpc>
              <a:spcBef>
                <a:spcPct val="0"/>
              </a:spcBef>
            </a:pPr>
            <a:r>
              <a:rPr lang="en-US" sz="4400" dirty="0">
                <a:latin typeface="Times New Roman" panose="02020603050405020304" pitchFamily="18" charset="0"/>
                <a:cs typeface="Times New Roman" panose="02020603050405020304" pitchFamily="18" charset="0"/>
                <a:sym typeface="Wingdings" panose="05000000000000000000" pitchFamily="2" charset="2"/>
              </a:rPr>
              <a: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Sự</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chuyển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mạch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cảm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xúc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từ</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buồn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thảm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ảo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não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đến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bản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lĩnh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cứng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cỏi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cất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lên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tiếng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nói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hi </a:t>
            </a:r>
            <a:r>
              <a:rPr lang="en-US" sz="4400" dirty="0" err="1">
                <a:latin typeface="Times New Roman" panose="02020603050405020304" pitchFamily="18" charset="0"/>
                <a:cs typeface="Times New Roman" panose="02020603050405020304" pitchFamily="18" charset="0"/>
              </a:rPr>
              <a:t>vọng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niềm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kiêu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hãnh</a:t>
            </a:r>
            <a:r>
              <a:rPr lang="en-US" sz="4400" dirty="0">
                <a:latin typeface="Times New Roman" panose="02020603050405020304" pitchFamily="18" charset="0"/>
                <a:cs typeface="Times New Roman" panose="02020603050405020304" pitchFamily="18" charset="0"/>
              </a:rPr>
              <a:t>. </a:t>
            </a:r>
          </a:p>
        </p:txBody>
      </p:sp>
      <p:sp>
        <p:nvSpPr>
          <p:cNvPr id="5" name="TextBox 9">
            <a:extLst>
              <a:ext uri="{FF2B5EF4-FFF2-40B4-BE49-F238E27FC236}">
                <a16:creationId xmlns="" xmlns:a16="http://schemas.microsoft.com/office/drawing/2014/main" id="{A1C44781-AF78-B59E-8253-D15176CFD0BA}"/>
              </a:ext>
            </a:extLst>
          </p:cNvPr>
          <p:cNvSpPr txBox="1"/>
          <p:nvPr/>
        </p:nvSpPr>
        <p:spPr>
          <a:xfrm>
            <a:off x="685800" y="3848100"/>
            <a:ext cx="15358902" cy="741229"/>
          </a:xfrm>
          <a:prstGeom prst="rect">
            <a:avLst/>
          </a:prstGeom>
        </p:spPr>
        <p:txBody>
          <a:bodyPr lIns="0" tIns="0" rIns="0" bIns="0" rtlCol="0" anchor="t">
            <a:spAutoFit/>
          </a:bodyPr>
          <a:lstStyle/>
          <a:p>
            <a:pPr marL="485776" lvl="1" algn="just">
              <a:lnSpc>
                <a:spcPts val="6300"/>
              </a:lnSpc>
            </a:pP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Tìm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bậc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tài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tử</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văn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bậc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tao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mặc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khách</a:t>
            </a:r>
            <a:r>
              <a:rPr lang="en-US" sz="4400" dirty="0">
                <a:latin typeface="Times New Roman" panose="02020603050405020304" pitchFamily="18" charset="0"/>
                <a:cs typeface="Times New Roman" panose="02020603050405020304" pitchFamily="18" charset="0"/>
              </a:rPr>
              <a:t>.</a:t>
            </a:r>
          </a:p>
        </p:txBody>
      </p:sp>
      <p:sp>
        <p:nvSpPr>
          <p:cNvPr id="6" name="TextBox 10">
            <a:extLst>
              <a:ext uri="{FF2B5EF4-FFF2-40B4-BE49-F238E27FC236}">
                <a16:creationId xmlns="" xmlns:a16="http://schemas.microsoft.com/office/drawing/2014/main" id="{873ABD35-6EB4-E492-387B-D992AD218793}"/>
              </a:ext>
            </a:extLst>
          </p:cNvPr>
          <p:cNvSpPr txBox="1"/>
          <p:nvPr/>
        </p:nvSpPr>
        <p:spPr>
          <a:xfrm>
            <a:off x="701040" y="4781581"/>
            <a:ext cx="15638023" cy="1546129"/>
          </a:xfrm>
          <a:prstGeom prst="rect">
            <a:avLst/>
          </a:prstGeom>
        </p:spPr>
        <p:txBody>
          <a:bodyPr lIns="0" tIns="0" rIns="0" bIns="0" rtlCol="0" anchor="t">
            <a:spAutoFit/>
          </a:bodyPr>
          <a:lstStyle/>
          <a:p>
            <a:pPr marL="485776" lvl="1" algn="just">
              <a:lnSpc>
                <a:spcPts val="6300"/>
              </a:lnSpc>
            </a:pPr>
            <a:r>
              <a:rPr lang="en-US" sz="4400" i="1" dirty="0">
                <a:latin typeface="Times New Roman" panose="02020603050405020304" pitchFamily="18" charset="0"/>
                <a:cs typeface="Times New Roman" panose="02020603050405020304" pitchFamily="18" charset="0"/>
              </a:rPr>
              <a:t>- </a:t>
            </a:r>
            <a:r>
              <a:rPr lang="en-US" sz="4400" i="1" dirty="0" err="1">
                <a:latin typeface="Times New Roman" panose="02020603050405020304" pitchFamily="18" charset="0"/>
                <a:cs typeface="Times New Roman" panose="02020603050405020304" pitchFamily="18" charset="0"/>
              </a:rPr>
              <a:t>Đâu</a:t>
            </a:r>
            <a:r>
              <a:rPr lang="en-US" sz="4400" i="1" dirty="0">
                <a:latin typeface="Times New Roman" panose="02020603050405020304" pitchFamily="18" charset="0"/>
                <a:cs typeface="Times New Roman" panose="02020603050405020304" pitchFamily="18" charset="0"/>
              </a:rPr>
              <a:t> </a:t>
            </a:r>
            <a:r>
              <a:rPr lang="en-US" sz="4400" i="1" dirty="0" err="1">
                <a:latin typeface="Times New Roman" panose="02020603050405020304" pitchFamily="18" charset="0"/>
                <a:cs typeface="Times New Roman" panose="02020603050405020304" pitchFamily="18" charset="0"/>
              </a:rPr>
              <a:t>đã</a:t>
            </a:r>
            <a:r>
              <a:rPr lang="en-US" sz="4400" i="1" dirty="0">
                <a:latin typeface="Times New Roman" panose="02020603050405020304" pitchFamily="18" charset="0"/>
                <a:cs typeface="Times New Roman" panose="02020603050405020304" pitchFamily="18" charset="0"/>
              </a:rPr>
              <a:t> </a:t>
            </a:r>
            <a:r>
              <a:rPr lang="en-US" sz="4400" i="1" dirty="0" err="1">
                <a:latin typeface="Times New Roman" panose="02020603050405020304" pitchFamily="18" charset="0"/>
                <a:cs typeface="Times New Roman" panose="02020603050405020304" pitchFamily="18" charset="0"/>
              </a:rPr>
              <a:t>chịu</a:t>
            </a:r>
            <a:r>
              <a:rPr lang="en-US" sz="4400" i="1" dirty="0">
                <a:latin typeface="Times New Roman" panose="02020603050405020304" pitchFamily="18" charset="0"/>
                <a:cs typeface="Times New Roman" panose="02020603050405020304" pitchFamily="18" charset="0"/>
              </a:rPr>
              <a:t> </a:t>
            </a:r>
            <a:r>
              <a:rPr lang="en-US" sz="4400" i="1" dirty="0" err="1">
                <a:latin typeface="Times New Roman" panose="02020603050405020304" pitchFamily="18" charset="0"/>
                <a:cs typeface="Times New Roman" panose="02020603050405020304" pitchFamily="18" charset="0"/>
              </a:rPr>
              <a:t>già</a:t>
            </a:r>
            <a:r>
              <a:rPr lang="en-US" sz="4400" i="1" dirty="0">
                <a:latin typeface="Times New Roman" panose="02020603050405020304" pitchFamily="18" charset="0"/>
                <a:cs typeface="Times New Roman" panose="02020603050405020304" pitchFamily="18" charset="0"/>
              </a:rPr>
              <a:t> tom: </a:t>
            </a:r>
            <a:r>
              <a:rPr lang="en-US" sz="4400" dirty="0" err="1">
                <a:latin typeface="Times New Roman" panose="02020603050405020304" pitchFamily="18" charset="0"/>
                <a:cs typeface="Times New Roman" panose="02020603050405020304" pitchFamily="18" charset="0"/>
              </a:rPr>
              <a:t>bản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lĩnh</a:t>
            </a:r>
            <a:r>
              <a:rPr lang="en-US" sz="4400" dirty="0">
                <a:latin typeface="Times New Roman" panose="02020603050405020304" pitchFamily="18" charset="0"/>
                <a:cs typeface="Times New Roman" panose="02020603050405020304" pitchFamily="18" charset="0"/>
              </a:rPr>
              <a:t>, ý </a:t>
            </a:r>
            <a:r>
              <a:rPr lang="en-US" sz="4400" dirty="0" err="1">
                <a:latin typeface="Times New Roman" panose="02020603050405020304" pitchFamily="18" charset="0"/>
                <a:cs typeface="Times New Roman" panose="02020603050405020304" pitchFamily="18" charset="0"/>
              </a:rPr>
              <a:t>thức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sâu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sắc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về</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nhân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về</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quyền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sống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sẵn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sàng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thách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đố</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với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duyên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phận</a:t>
            </a:r>
            <a:r>
              <a:rPr lang="en-US" sz="4400" dirty="0">
                <a:latin typeface="Times New Roman" panose="02020603050405020304" pitchFamily="18" charset="0"/>
                <a:cs typeface="Times New Roman" panose="02020603050405020304" pitchFamily="18" charset="0"/>
              </a:rPr>
              <a:t>.</a:t>
            </a:r>
          </a:p>
        </p:txBody>
      </p:sp>
      <p:sp>
        <p:nvSpPr>
          <p:cNvPr id="7" name="Oval 6">
            <a:extLst>
              <a:ext uri="{FF2B5EF4-FFF2-40B4-BE49-F238E27FC236}">
                <a16:creationId xmlns="" xmlns:a16="http://schemas.microsoft.com/office/drawing/2014/main" id="{CDAA336E-DFFD-C5C1-8F03-92D320D737F5}"/>
              </a:ext>
            </a:extLst>
          </p:cNvPr>
          <p:cNvSpPr/>
          <p:nvPr/>
        </p:nvSpPr>
        <p:spPr>
          <a:xfrm>
            <a:off x="4876800" y="1450583"/>
            <a:ext cx="4191000" cy="913962"/>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 xmlns:a16="http://schemas.microsoft.com/office/drawing/2014/main" id="{528013E3-9182-6934-9D7B-08881FE5A4E5}"/>
              </a:ext>
            </a:extLst>
          </p:cNvPr>
          <p:cNvSpPr/>
          <p:nvPr/>
        </p:nvSpPr>
        <p:spPr>
          <a:xfrm>
            <a:off x="1676401" y="1388116"/>
            <a:ext cx="2864296" cy="1938992"/>
          </a:xfrm>
          <a:prstGeom prst="rect">
            <a:avLst/>
          </a:prstGeom>
        </p:spPr>
        <p:txBody>
          <a:bodyPr wrap="square">
            <a:spAutoFit/>
          </a:bodyPr>
          <a:lstStyle/>
          <a:p>
            <a:pPr lvl="0" algn="ctr" defTabSz="1371600">
              <a:spcAft>
                <a:spcPts val="1125"/>
              </a:spcAft>
              <a:defRPr/>
            </a:pPr>
            <a:r>
              <a:rPr lang="en-US" sz="4000" dirty="0" err="1">
                <a:latin typeface="Times New Roman" panose="02020603050405020304" pitchFamily="18" charset="0"/>
                <a:cs typeface="Times New Roman" panose="02020603050405020304" pitchFamily="18" charset="0"/>
              </a:rPr>
              <a:t>người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học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thức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tài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hoa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tao</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nhã</a:t>
            </a:r>
            <a:endParaRPr lang="en-US" sz="4000" dirty="0">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p:txBody>
      </p:sp>
      <p:sp>
        <p:nvSpPr>
          <p:cNvPr id="11" name="TextBox 4">
            <a:extLst>
              <a:ext uri="{FF2B5EF4-FFF2-40B4-BE49-F238E27FC236}">
                <a16:creationId xmlns="" xmlns:a16="http://schemas.microsoft.com/office/drawing/2014/main" id="{F48BF554-F981-F28C-1B8F-BEA8312F2772}"/>
              </a:ext>
            </a:extLst>
          </p:cNvPr>
          <p:cNvSpPr txBox="1"/>
          <p:nvPr/>
        </p:nvSpPr>
        <p:spPr>
          <a:xfrm>
            <a:off x="1219200" y="8423315"/>
            <a:ext cx="16459200" cy="737510"/>
          </a:xfrm>
          <a:prstGeom prst="rect">
            <a:avLst/>
          </a:prstGeom>
        </p:spPr>
        <p:txBody>
          <a:bodyPr wrap="square" lIns="0" tIns="0" rIns="0" bIns="0" rtlCol="0" anchor="t">
            <a:spAutoFit/>
          </a:bodyPr>
          <a:lstStyle/>
          <a:p>
            <a:pPr algn="just">
              <a:lnSpc>
                <a:spcPts val="6299"/>
              </a:lnSpc>
              <a:spcBef>
                <a:spcPct val="0"/>
              </a:spcBef>
            </a:pPr>
            <a:r>
              <a:rPr lang="en-US" sz="4400" b="1" dirty="0">
                <a:latin typeface="Times New Roman" panose="02020603050405020304" pitchFamily="18" charset="0"/>
                <a:cs typeface="Times New Roman" panose="02020603050405020304" pitchFamily="18" charset="0"/>
                <a:sym typeface="Wingdings" panose="05000000000000000000" pitchFamily="2" charset="2"/>
              </a:rPr>
              <a: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Khẳng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định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bản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lĩnh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và</a:t>
            </a:r>
            <a:r>
              <a:rPr lang="en-US" sz="4400" b="1" dirty="0">
                <a:latin typeface="Times New Roman" panose="02020603050405020304" pitchFamily="18" charset="0"/>
                <a:cs typeface="Times New Roman" panose="02020603050405020304" pitchFamily="18" charset="0"/>
              </a:rPr>
              <a:t> khao </a:t>
            </a:r>
            <a:r>
              <a:rPr lang="en-US" sz="4400" b="1" dirty="0" err="1">
                <a:latin typeface="Times New Roman" panose="02020603050405020304" pitchFamily="18" charset="0"/>
                <a:cs typeface="Times New Roman" panose="02020603050405020304" pitchFamily="18" charset="0"/>
              </a:rPr>
              <a:t>khát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mãnh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liệt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của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người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phụ</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nữ</a:t>
            </a:r>
            <a:r>
              <a:rPr lang="en-US" sz="4400" b="1" dirty="0">
                <a:latin typeface="Times New Roman" panose="02020603050405020304" pitchFamily="18" charset="0"/>
                <a:cs typeface="Times New Roman" panose="02020603050405020304" pitchFamily="18" charset="0"/>
              </a:rPr>
              <a:t>.</a:t>
            </a:r>
          </a:p>
        </p:txBody>
      </p:sp>
      <p:sp>
        <p:nvSpPr>
          <p:cNvPr id="12" name="Freeform 3">
            <a:extLst>
              <a:ext uri="{FF2B5EF4-FFF2-40B4-BE49-F238E27FC236}">
                <a16:creationId xmlns="" xmlns:a16="http://schemas.microsoft.com/office/drawing/2014/main" id="{FA27FDAC-96F4-3148-251F-C699DC618D1F}"/>
              </a:ext>
            </a:extLst>
          </p:cNvPr>
          <p:cNvSpPr/>
          <p:nvPr/>
        </p:nvSpPr>
        <p:spPr>
          <a:xfrm>
            <a:off x="16719282" y="-538426"/>
            <a:ext cx="2597596" cy="7715632"/>
          </a:xfrm>
          <a:custGeom>
            <a:avLst/>
            <a:gdLst/>
            <a:ahLst/>
            <a:cxnLst/>
            <a:rect l="l" t="t" r="r" b="b"/>
            <a:pathLst>
              <a:path w="1385316" h="4114800">
                <a:moveTo>
                  <a:pt x="0" y="0"/>
                </a:moveTo>
                <a:lnTo>
                  <a:pt x="1385316" y="0"/>
                </a:lnTo>
                <a:lnTo>
                  <a:pt x="1385316"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Tree>
    <p:extLst>
      <p:ext uri="{BB962C8B-B14F-4D97-AF65-F5344CB8AC3E}">
        <p14:creationId xmlns:p14="http://schemas.microsoft.com/office/powerpoint/2010/main" val="309970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ircle(in)">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9"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a:extLst>
              <a:ext uri="{FF2B5EF4-FFF2-40B4-BE49-F238E27FC236}">
                <a16:creationId xmlns="" xmlns:a16="http://schemas.microsoft.com/office/drawing/2014/main" id="{E0862730-FD91-9150-6CC8-52862F572187}"/>
              </a:ext>
            </a:extLst>
          </p:cNvPr>
          <p:cNvSpPr/>
          <p:nvPr/>
        </p:nvSpPr>
        <p:spPr>
          <a:xfrm>
            <a:off x="9305925" y="2857500"/>
            <a:ext cx="5412347" cy="7096665"/>
          </a:xfrm>
          <a:custGeom>
            <a:avLst/>
            <a:gdLst/>
            <a:ahLst/>
            <a:cxnLst/>
            <a:rect l="l" t="t" r="r" b="b"/>
            <a:pathLst>
              <a:path w="5412347" h="7096665">
                <a:moveTo>
                  <a:pt x="0" y="0"/>
                </a:moveTo>
                <a:lnTo>
                  <a:pt x="5412348" y="0"/>
                </a:lnTo>
                <a:lnTo>
                  <a:pt x="5412348" y="7096665"/>
                </a:lnTo>
                <a:lnTo>
                  <a:pt x="0" y="7096665"/>
                </a:lnTo>
                <a:lnTo>
                  <a:pt x="0" y="0"/>
                </a:lnTo>
                <a:close/>
              </a:path>
            </a:pathLst>
          </a:custGeom>
          <a:blipFill>
            <a:blip r:embed="rId3"/>
            <a:stretch>
              <a:fillRect/>
            </a:stretch>
          </a:blipFill>
        </p:spPr>
        <p:txBody>
          <a:bodyPr/>
          <a:lstStyle/>
          <a:p>
            <a:endParaRPr lang="en-US"/>
          </a:p>
        </p:txBody>
      </p:sp>
      <p:sp>
        <p:nvSpPr>
          <p:cNvPr id="2" name="Freeform 2">
            <a:extLst>
              <a:ext uri="{FF2B5EF4-FFF2-40B4-BE49-F238E27FC236}">
                <a16:creationId xmlns="" xmlns:a16="http://schemas.microsoft.com/office/drawing/2014/main" id="{F369E0D5-759F-2EDD-5A5F-986E3D7918FD}"/>
              </a:ext>
            </a:extLst>
          </p:cNvPr>
          <p:cNvSpPr/>
          <p:nvPr/>
        </p:nvSpPr>
        <p:spPr>
          <a:xfrm rot="21198139">
            <a:off x="13314513" y="467093"/>
            <a:ext cx="5295527" cy="6492005"/>
          </a:xfrm>
          <a:custGeom>
            <a:avLst/>
            <a:gdLst/>
            <a:ahLst/>
            <a:cxnLst/>
            <a:rect l="l" t="t" r="r" b="b"/>
            <a:pathLst>
              <a:path w="5295527" h="6492005">
                <a:moveTo>
                  <a:pt x="0" y="0"/>
                </a:moveTo>
                <a:lnTo>
                  <a:pt x="5295527" y="0"/>
                </a:lnTo>
                <a:lnTo>
                  <a:pt x="5295527" y="6492006"/>
                </a:lnTo>
                <a:lnTo>
                  <a:pt x="0" y="6492006"/>
                </a:lnTo>
                <a:lnTo>
                  <a:pt x="0" y="0"/>
                </a:lnTo>
                <a:close/>
              </a:path>
            </a:pathLst>
          </a:custGeom>
          <a:blipFill>
            <a:blip r:embed="rId4"/>
            <a:stretch>
              <a:fillRect/>
            </a:stretch>
          </a:blipFill>
        </p:spPr>
        <p:txBody>
          <a:bodyPr/>
          <a:lstStyle/>
          <a:p>
            <a:endParaRPr lang="en-US"/>
          </a:p>
        </p:txBody>
      </p:sp>
      <p:sp>
        <p:nvSpPr>
          <p:cNvPr id="4" name="Rectangle 3">
            <a:extLst>
              <a:ext uri="{FF2B5EF4-FFF2-40B4-BE49-F238E27FC236}">
                <a16:creationId xmlns="" xmlns:a16="http://schemas.microsoft.com/office/drawing/2014/main" id="{72513F73-F3E8-DFC2-73D1-2C194EC03490}"/>
              </a:ext>
            </a:extLst>
          </p:cNvPr>
          <p:cNvSpPr/>
          <p:nvPr/>
        </p:nvSpPr>
        <p:spPr>
          <a:xfrm>
            <a:off x="533400" y="733842"/>
            <a:ext cx="10820400" cy="2123658"/>
          </a:xfrm>
          <a:prstGeom prst="rect">
            <a:avLst/>
          </a:prstGeom>
        </p:spPr>
        <p:txBody>
          <a:bodyPr wrap="square">
            <a:spAutoFit/>
          </a:bodyPr>
          <a:lstStyle/>
          <a:p>
            <a:pPr lvl="0" algn="ctr" defTabSz="1371600">
              <a:spcAft>
                <a:spcPts val="1125"/>
              </a:spcAft>
              <a:defRPr/>
            </a:pPr>
            <a:r>
              <a:rPr lang="en-US" sz="6600" b="1" dirty="0" smtClean="0">
                <a:solidFill>
                  <a:srgbClr val="C00000"/>
                </a:solidFill>
                <a:latin typeface="Times New Roman" pitchFamily="18" charset="0"/>
                <a:ea typeface="Times New Roman" pitchFamily="18" charset="0"/>
                <a:cs typeface="Times New Roman" pitchFamily="18" charset="0"/>
              </a:rPr>
              <a:t>3.Chủ </a:t>
            </a:r>
            <a:r>
              <a:rPr lang="en-US" sz="6600" b="1" dirty="0" err="1">
                <a:solidFill>
                  <a:srgbClr val="C00000"/>
                </a:solidFill>
                <a:latin typeface="Times New Roman" pitchFamily="18" charset="0"/>
                <a:ea typeface="Times New Roman" pitchFamily="18" charset="0"/>
                <a:cs typeface="Times New Roman" pitchFamily="18" charset="0"/>
              </a:rPr>
              <a:t>đề</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và</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tư</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tưởng</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tình</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cảm</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của</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tác</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giả</a:t>
            </a:r>
            <a:endParaRPr lang="en-US" sz="6600" b="1" dirty="0">
              <a:solidFill>
                <a:srgbClr val="C00000"/>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1635131744"/>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CD1E8CC1-6223-9147-871E-DB47F2C1FE0B}"/>
              </a:ext>
            </a:extLst>
          </p:cNvPr>
          <p:cNvSpPr/>
          <p:nvPr/>
        </p:nvSpPr>
        <p:spPr>
          <a:xfrm>
            <a:off x="1219200" y="2324100"/>
            <a:ext cx="4953000" cy="4832092"/>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Chủ</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bi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kịch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phụ</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xã</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hội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phong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kiến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khát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vọng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yêu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hạnh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thiết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mãnh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liệt</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2" name="Rectangle 1">
            <a:extLst>
              <a:ext uri="{FF2B5EF4-FFF2-40B4-BE49-F238E27FC236}">
                <a16:creationId xmlns="" xmlns:a16="http://schemas.microsoft.com/office/drawing/2014/main" id="{A31028F7-E7E0-969F-F37E-9268FD80DF2E}"/>
              </a:ext>
            </a:extLst>
          </p:cNvPr>
          <p:cNvSpPr/>
          <p:nvPr/>
        </p:nvSpPr>
        <p:spPr>
          <a:xfrm>
            <a:off x="11201400" y="2324100"/>
            <a:ext cx="6096000" cy="5509200"/>
          </a:xfrm>
          <a:prstGeom prst="rect">
            <a:avLst/>
          </a:prstGeom>
        </p:spPr>
        <p:txBody>
          <a:bodyPr wrap="square">
            <a:spAutoFit/>
          </a:bodyPr>
          <a:lstStyle/>
          <a:p>
            <a:pPr lvl="0" algn="just" defTabSz="1371600">
              <a:spcAft>
                <a:spcPts val="1125"/>
              </a:spcAft>
              <a:defRPr/>
            </a:pP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tưởng</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tác</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giả</a:t>
            </a:r>
            <a:r>
              <a:rPr lang="en-US" sz="4400" b="1"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thấu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hiểu</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đồng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cảm</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với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thân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phụ</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duyên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khẳng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định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ngợi</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ca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bản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lĩnh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ý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thức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giá</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trị</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về</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quyền</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sống</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hạnh</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phúc</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họ</a:t>
            </a:r>
            <a:r>
              <a:rPr lang="en-US" sz="4400" dirty="0">
                <a:solidFill>
                  <a:prstClr val="black">
                    <a:lumMod val="95000"/>
                    <a:lumOff val="5000"/>
                  </a:prstClr>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5" name="Freeform 7">
            <a:extLst>
              <a:ext uri="{FF2B5EF4-FFF2-40B4-BE49-F238E27FC236}">
                <a16:creationId xmlns="" xmlns:a16="http://schemas.microsoft.com/office/drawing/2014/main" id="{DDB9178B-D5B6-2FDA-738A-417FFA1082B7}"/>
              </a:ext>
            </a:extLst>
          </p:cNvPr>
          <p:cNvSpPr/>
          <p:nvPr/>
        </p:nvSpPr>
        <p:spPr>
          <a:xfrm>
            <a:off x="6705600" y="2887579"/>
            <a:ext cx="3579470" cy="7399421"/>
          </a:xfrm>
          <a:custGeom>
            <a:avLst/>
            <a:gdLst/>
            <a:ahLst/>
            <a:cxnLst/>
            <a:rect l="l" t="t" r="r" b="b"/>
            <a:pathLst>
              <a:path w="3981069" h="8229600">
                <a:moveTo>
                  <a:pt x="0" y="0"/>
                </a:moveTo>
                <a:lnTo>
                  <a:pt x="3981068" y="0"/>
                </a:lnTo>
                <a:lnTo>
                  <a:pt x="3981068" y="8229600"/>
                </a:lnTo>
                <a:lnTo>
                  <a:pt x="0" y="8229600"/>
                </a:lnTo>
                <a:lnTo>
                  <a:pt x="0" y="0"/>
                </a:lnTo>
                <a:close/>
              </a:path>
            </a:pathLst>
          </a:custGeom>
          <a:blipFill>
            <a:blip r:embed="rId3"/>
            <a:stretch>
              <a:fillRect/>
            </a:stretch>
          </a:blipFill>
        </p:spPr>
        <p:txBody>
          <a:bodyPr/>
          <a:lstStyle/>
          <a:p>
            <a:endParaRPr lang="en-US"/>
          </a:p>
        </p:txBody>
      </p:sp>
    </p:spTree>
    <p:extLst>
      <p:ext uri="{BB962C8B-B14F-4D97-AF65-F5344CB8AC3E}">
        <p14:creationId xmlns:p14="http://schemas.microsoft.com/office/powerpoint/2010/main" val="294272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E54F7E70-31BD-07EE-A037-194977156777}"/>
              </a:ext>
            </a:extLst>
          </p:cNvPr>
          <p:cNvSpPr/>
          <p:nvPr/>
        </p:nvSpPr>
        <p:spPr>
          <a:xfrm>
            <a:off x="228600" y="723900"/>
            <a:ext cx="9067800" cy="1200329"/>
          </a:xfrm>
          <a:prstGeom prst="rect">
            <a:avLst/>
          </a:prstGeom>
        </p:spPr>
        <p:txBody>
          <a:bodyPr wrap="square">
            <a:spAutoFit/>
          </a:bodyPr>
          <a:lstStyle/>
          <a:p>
            <a:pPr lvl="0" algn="ctr" defTabSz="1371600">
              <a:spcAft>
                <a:spcPts val="1125"/>
              </a:spcAft>
              <a:defRPr/>
            </a:pPr>
            <a:r>
              <a:rPr lang="en-US" sz="7200" b="1" dirty="0" smtClean="0">
                <a:solidFill>
                  <a:srgbClr val="C00000"/>
                </a:solidFill>
                <a:latin typeface="Times New Roman" pitchFamily="18" charset="0"/>
                <a:ea typeface="Times New Roman" pitchFamily="18" charset="0"/>
                <a:cs typeface="Times New Roman" pitchFamily="18" charset="0"/>
              </a:rPr>
              <a:t>III. TỔNG KẾT</a:t>
            </a:r>
            <a:endParaRPr lang="en-US" sz="7200" b="1" dirty="0">
              <a:solidFill>
                <a:srgbClr val="C00000"/>
              </a:solidFill>
              <a:latin typeface="Times New Roman" pitchFamily="18" charset="0"/>
              <a:ea typeface="Times New Roman" pitchFamily="18" charset="0"/>
              <a:cs typeface="Times New Roman" pitchFamily="18" charset="0"/>
            </a:endParaRPr>
          </a:p>
        </p:txBody>
      </p:sp>
      <p:sp>
        <p:nvSpPr>
          <p:cNvPr id="4" name="Freeform 2">
            <a:extLst>
              <a:ext uri="{FF2B5EF4-FFF2-40B4-BE49-F238E27FC236}">
                <a16:creationId xmlns="" xmlns:a16="http://schemas.microsoft.com/office/drawing/2014/main" id="{92A65081-FF26-D085-4134-B3EF8357EB56}"/>
              </a:ext>
            </a:extLst>
          </p:cNvPr>
          <p:cNvSpPr/>
          <p:nvPr/>
        </p:nvSpPr>
        <p:spPr>
          <a:xfrm>
            <a:off x="8899358" y="0"/>
            <a:ext cx="9388642" cy="10287000"/>
          </a:xfrm>
          <a:custGeom>
            <a:avLst/>
            <a:gdLst/>
            <a:ahLst/>
            <a:cxnLst/>
            <a:rect l="l" t="t" r="r" b="b"/>
            <a:pathLst>
              <a:path w="5295527" h="6492005">
                <a:moveTo>
                  <a:pt x="0" y="0"/>
                </a:moveTo>
                <a:lnTo>
                  <a:pt x="5295527" y="0"/>
                </a:lnTo>
                <a:lnTo>
                  <a:pt x="5295527" y="6492006"/>
                </a:lnTo>
                <a:lnTo>
                  <a:pt x="0" y="6492006"/>
                </a:lnTo>
                <a:lnTo>
                  <a:pt x="0" y="0"/>
                </a:lnTo>
                <a:close/>
              </a:path>
            </a:pathLst>
          </a:custGeom>
          <a:blipFill>
            <a:blip r:embed="rId3"/>
            <a:stretch>
              <a:fillRect/>
            </a:stretch>
          </a:blipFill>
        </p:spPr>
        <p:txBody>
          <a:bodyPr/>
          <a:lstStyle/>
          <a:p>
            <a:endParaRPr lang="en-US"/>
          </a:p>
        </p:txBody>
      </p:sp>
    </p:spTree>
    <p:extLst>
      <p:ext uri="{BB962C8B-B14F-4D97-AF65-F5344CB8AC3E}">
        <p14:creationId xmlns:p14="http://schemas.microsoft.com/office/powerpoint/2010/main" val="4041460739"/>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D8C109B-8F17-515C-62A5-4117B1674DBF}"/>
              </a:ext>
            </a:extLst>
          </p:cNvPr>
          <p:cNvSpPr/>
          <p:nvPr/>
        </p:nvSpPr>
        <p:spPr>
          <a:xfrm>
            <a:off x="228600" y="190500"/>
            <a:ext cx="8686800" cy="9906000"/>
          </a:xfrm>
          <a:prstGeom prst="rect">
            <a:avLst/>
          </a:prstGeom>
          <a:solidFill>
            <a:srgbClr val="E7E5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F26F1B1B-7575-B45F-3076-92EC39175A7E}"/>
              </a:ext>
            </a:extLst>
          </p:cNvPr>
          <p:cNvSpPr txBox="1"/>
          <p:nvPr/>
        </p:nvSpPr>
        <p:spPr>
          <a:xfrm>
            <a:off x="9220200" y="1562100"/>
            <a:ext cx="8077200" cy="7017306"/>
          </a:xfrm>
          <a:prstGeom prst="rect">
            <a:avLst/>
          </a:prstGeom>
          <a:noFill/>
        </p:spPr>
        <p:txBody>
          <a:bodyPr wrap="square">
            <a:spAutoFit/>
          </a:bodyPr>
          <a:lstStyle/>
          <a:p>
            <a:pPr algn="ctr"/>
            <a:r>
              <a:rPr lang="en-US" sz="5400" b="1" i="0" dirty="0">
                <a:solidFill>
                  <a:srgbClr val="212529"/>
                </a:solidFill>
                <a:effectLst/>
                <a:latin typeface="Times New Roman" panose="02020603050405020304" pitchFamily="18" charset="0"/>
                <a:cs typeface="Times New Roman" panose="02020603050405020304" pitchFamily="18" charset="0"/>
              </a:rPr>
              <a:t>2. </a:t>
            </a:r>
            <a:r>
              <a:rPr lang="en-US" sz="5400" b="1" i="0" dirty="0" err="1">
                <a:solidFill>
                  <a:srgbClr val="212529"/>
                </a:solidFill>
                <a:effectLst/>
                <a:latin typeface="Times New Roman" panose="02020603050405020304" pitchFamily="18" charset="0"/>
                <a:cs typeface="Times New Roman" panose="02020603050405020304" pitchFamily="18" charset="0"/>
              </a:rPr>
              <a:t>Nộ</a:t>
            </a:r>
            <a:r>
              <a:rPr lang="en-US" sz="5400" b="1" dirty="0" err="1">
                <a:solidFill>
                  <a:srgbClr val="212529"/>
                </a:solidFill>
                <a:latin typeface="Times New Roman" panose="02020603050405020304" pitchFamily="18" charset="0"/>
                <a:cs typeface="Times New Roman" panose="02020603050405020304" pitchFamily="18" charset="0"/>
              </a:rPr>
              <a:t>i</a:t>
            </a:r>
            <a:r>
              <a:rPr lang="en-US" sz="5400" b="1" dirty="0">
                <a:solidFill>
                  <a:srgbClr val="212529"/>
                </a:solidFill>
                <a:latin typeface="Times New Roman" panose="02020603050405020304" pitchFamily="18" charset="0"/>
                <a:cs typeface="Times New Roman" panose="02020603050405020304" pitchFamily="18" charset="0"/>
              </a:rPr>
              <a:t> dung</a:t>
            </a:r>
          </a:p>
          <a:p>
            <a:pPr algn="ctr"/>
            <a:endParaRPr lang="en-US" sz="4400" b="1" i="0" dirty="0">
              <a:solidFill>
                <a:srgbClr val="212529"/>
              </a:solidFill>
              <a:effectLst/>
              <a:latin typeface="Times New Roman" panose="02020603050405020304" pitchFamily="18" charset="0"/>
              <a:cs typeface="Times New Roman" panose="02020603050405020304" pitchFamily="18" charset="0"/>
            </a:endParaRPr>
          </a:p>
          <a:p>
            <a:pPr algn="just"/>
            <a:r>
              <a:rPr lang="en-US" sz="4400" dirty="0">
                <a:solidFill>
                  <a:srgbClr val="212529"/>
                </a:solidFill>
                <a:latin typeface="Times New Roman" panose="02020603050405020304" pitchFamily="18" charset="0"/>
                <a:cs typeface="Times New Roman" panose="02020603050405020304" pitchFamily="18" charset="0"/>
              </a:rPr>
              <a:t> </a:t>
            </a:r>
            <a:r>
              <a:rPr lang="en-US" sz="4400" dirty="0" smtClean="0">
                <a:solidFill>
                  <a:srgbClr val="212529"/>
                </a:solidFill>
                <a:latin typeface="Times New Roman" panose="02020603050405020304" pitchFamily="18" charset="0"/>
                <a:cs typeface="Times New Roman" panose="02020603050405020304" pitchFamily="18" charset="0"/>
              </a:rPr>
              <a:t> </a:t>
            </a:r>
            <a:r>
              <a:rPr lang="vi-VN" sz="4400" b="0" i="0" dirty="0" smtClean="0">
                <a:solidFill>
                  <a:srgbClr val="212529"/>
                </a:solidFill>
                <a:effectLst/>
                <a:latin typeface="Times New Roman" panose="02020603050405020304" pitchFamily="18" charset="0"/>
                <a:cs typeface="Times New Roman" panose="02020603050405020304" pitchFamily="18" charset="0"/>
              </a:rPr>
              <a:t> </a:t>
            </a:r>
            <a:r>
              <a:rPr lang="vi-VN" sz="4400" b="0" i="0" dirty="0">
                <a:solidFill>
                  <a:srgbClr val="212529"/>
                </a:solidFill>
                <a:effectLst/>
                <a:latin typeface="Times New Roman" panose="02020603050405020304" pitchFamily="18" charset="0"/>
                <a:cs typeface="Times New Roman" panose="02020603050405020304" pitchFamily="18" charset="0"/>
              </a:rPr>
              <a:t>Bài thơ là lời bộc bạch sâu sắc về duyên phận hẩm hiu của người phụ nữ lỡ thì trong xã hội phong kiến xưa. Đồng thời, bài thơ còn thể hiện tâm trạng ý thức cá nhân mạnh mẽ, dám thách thức số phận, tin tưởng vào chính mình của nữ sĩ Hồ Xuân Hương. </a:t>
            </a:r>
            <a:endParaRPr lang="en-US" sz="44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 xmlns:a16="http://schemas.microsoft.com/office/drawing/2014/main" id="{3FE4EE90-107E-C674-36D8-C416C63F14E2}"/>
              </a:ext>
            </a:extLst>
          </p:cNvPr>
          <p:cNvSpPr txBox="1"/>
          <p:nvPr/>
        </p:nvSpPr>
        <p:spPr>
          <a:xfrm>
            <a:off x="609600" y="1562100"/>
            <a:ext cx="7924800" cy="6340197"/>
          </a:xfrm>
          <a:prstGeom prst="rect">
            <a:avLst/>
          </a:prstGeom>
          <a:noFill/>
        </p:spPr>
        <p:txBody>
          <a:bodyPr wrap="square">
            <a:spAutoFit/>
          </a:bodyPr>
          <a:lstStyle/>
          <a:p>
            <a:pPr algn="ctr"/>
            <a:r>
              <a:rPr lang="en-US" sz="5400" b="1" dirty="0" smtClean="0">
                <a:latin typeface="Times New Roman" panose="02020603050405020304" pitchFamily="18" charset="0"/>
                <a:cs typeface="Times New Roman" panose="02020603050405020304" pitchFamily="18" charset="0"/>
              </a:rPr>
              <a:t>1.</a:t>
            </a:r>
            <a:r>
              <a:rPr lang="vi-VN" sz="5400" b="1" dirty="0" smtClean="0">
                <a:latin typeface="Times New Roman" panose="02020603050405020304" pitchFamily="18" charset="0"/>
                <a:cs typeface="Times New Roman" panose="02020603050405020304" pitchFamily="18" charset="0"/>
              </a:rPr>
              <a:t> Nghệ thuật</a:t>
            </a:r>
            <a:endParaRPr lang="en-US" sz="5400" b="1" dirty="0">
              <a:latin typeface="Times New Roman" panose="02020603050405020304" pitchFamily="18" charset="0"/>
              <a:cs typeface="Times New Roman" panose="02020603050405020304" pitchFamily="18" charset="0"/>
            </a:endParaRPr>
          </a:p>
          <a:p>
            <a:pPr algn="ctr"/>
            <a:endParaRPr lang="vi-VN" sz="4400" b="1" dirty="0">
              <a:latin typeface="Times New Roman" panose="02020603050405020304" pitchFamily="18" charset="0"/>
              <a:cs typeface="Times New Roman" panose="02020603050405020304" pitchFamily="18" charset="0"/>
            </a:endParaRPr>
          </a:p>
          <a:p>
            <a:pPr algn="just"/>
            <a:r>
              <a:rPr lang="vi-VN" sz="4400" dirty="0">
                <a:latin typeface="Times New Roman" panose="02020603050405020304" pitchFamily="18" charset="0"/>
                <a:cs typeface="Times New Roman" panose="02020603050405020304" pitchFamily="18" charset="0"/>
              </a:rPr>
              <a:t>- Thể thơ thất ngôn bát cú Đường luật được Việt hóa trở nên gần gũi, dễ tiếp nhận. </a:t>
            </a:r>
          </a:p>
          <a:p>
            <a:pPr algn="just"/>
            <a:r>
              <a:rPr lang="vi-VN" sz="4400" dirty="0">
                <a:latin typeface="Times New Roman" panose="02020603050405020304" pitchFamily="18" charset="0"/>
                <a:cs typeface="Times New Roman" panose="02020603050405020304" pitchFamily="18" charset="0"/>
              </a:rPr>
              <a:t>- Ngôn ngữ vừa tinh tế vừa táo bạo mang đậm cá tính của nữ sĩ Hồ Xuân Hương. </a:t>
            </a:r>
          </a:p>
          <a:p>
            <a:pPr algn="just"/>
            <a:r>
              <a:rPr lang="vi-VN" sz="4400" dirty="0">
                <a:latin typeface="Times New Roman" panose="02020603050405020304" pitchFamily="18" charset="0"/>
                <a:cs typeface="Times New Roman" panose="02020603050405020304" pitchFamily="18" charset="0"/>
              </a:rPr>
              <a:t>-</a:t>
            </a:r>
            <a:r>
              <a:rPr lang="en-US" sz="4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8686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A78F4970-4EA4-F53C-7277-820EE3B97FB1}"/>
              </a:ext>
            </a:extLst>
          </p:cNvPr>
          <p:cNvPicPr>
            <a:picLocks noChangeAspect="1"/>
          </p:cNvPicPr>
          <p:nvPr/>
        </p:nvPicPr>
        <p:blipFill>
          <a:blip r:embed="rId3"/>
          <a:srcRect l="24891" r="35626"/>
          <a:stretch/>
        </p:blipFill>
        <p:spPr>
          <a:xfrm>
            <a:off x="20" y="-96244"/>
            <a:ext cx="5943580" cy="10424641"/>
          </a:xfrm>
          <a:custGeom>
            <a:avLst/>
            <a:gdLst/>
            <a:ahLst/>
            <a:cxnLst/>
            <a:rect l="l" t="t" r="r" b="b"/>
            <a:pathLst>
              <a:path w="3910084" h="6858000">
                <a:moveTo>
                  <a:pt x="0" y="0"/>
                </a:moveTo>
                <a:lnTo>
                  <a:pt x="2996382" y="0"/>
                </a:lnTo>
                <a:lnTo>
                  <a:pt x="3563333" y="1750276"/>
                </a:lnTo>
                <a:lnTo>
                  <a:pt x="3910084" y="6054385"/>
                </a:lnTo>
                <a:lnTo>
                  <a:pt x="3791309" y="6858000"/>
                </a:lnTo>
                <a:lnTo>
                  <a:pt x="0" y="6858000"/>
                </a:lnTo>
                <a:close/>
              </a:path>
            </a:pathLst>
          </a:custGeom>
        </p:spPr>
      </p:pic>
      <p:pic>
        <p:nvPicPr>
          <p:cNvPr id="7" name="Picture 2" descr="Phụ nữ hiện đại là những người không cô đơn - ELLE.VN">
            <a:extLst>
              <a:ext uri="{FF2B5EF4-FFF2-40B4-BE49-F238E27FC236}">
                <a16:creationId xmlns="" xmlns:a16="http://schemas.microsoft.com/office/drawing/2014/main" id="{B4683AFB-F271-10DC-59C2-F448BF7CBD4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0262" r="11902"/>
          <a:stretch/>
        </p:blipFill>
        <p:spPr bwMode="auto">
          <a:xfrm>
            <a:off x="12344399" y="0"/>
            <a:ext cx="5943601" cy="10424640"/>
          </a:xfrm>
          <a:custGeom>
            <a:avLst/>
            <a:gdLst/>
            <a:ahLst/>
            <a:cxnLst/>
            <a:rect l="l" t="t" r="r" b="b"/>
            <a:pathLst>
              <a:path w="3910084" h="6858000">
                <a:moveTo>
                  <a:pt x="118775" y="0"/>
                </a:moveTo>
                <a:lnTo>
                  <a:pt x="3910084" y="0"/>
                </a:lnTo>
                <a:lnTo>
                  <a:pt x="3910084" y="6858000"/>
                </a:lnTo>
                <a:lnTo>
                  <a:pt x="913702" y="6858000"/>
                </a:lnTo>
                <a:lnTo>
                  <a:pt x="346751" y="5107724"/>
                </a:lnTo>
                <a:lnTo>
                  <a:pt x="0" y="803615"/>
                </a:lnTo>
                <a:close/>
              </a:path>
            </a:pathLst>
          </a:cu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 xmlns:a16="http://schemas.microsoft.com/office/drawing/2014/main" id="{14EF6344-7A32-10E0-9EF7-CF3BD4B2EC50}"/>
              </a:ext>
            </a:extLst>
          </p:cNvPr>
          <p:cNvSpPr/>
          <p:nvPr/>
        </p:nvSpPr>
        <p:spPr>
          <a:xfrm>
            <a:off x="3733800" y="952500"/>
            <a:ext cx="10972800" cy="4067780"/>
          </a:xfrm>
          <a:prstGeom prst="rect">
            <a:avLst/>
          </a:prstGeom>
        </p:spPr>
        <p:txBody>
          <a:bodyPr wrap="square">
            <a:spAutoFit/>
          </a:bodyPr>
          <a:lstStyle/>
          <a:p>
            <a:pPr lvl="0" algn="ctr" defTabSz="1371600">
              <a:spcAft>
                <a:spcPts val="1125"/>
              </a:spcAft>
              <a:defRPr/>
            </a:pPr>
            <a:r>
              <a:rPr lang="en-US" sz="8000" b="1" dirty="0" err="1">
                <a:solidFill>
                  <a:srgbClr val="C00000"/>
                </a:solidFill>
                <a:latin typeface="Times New Roman" pitchFamily="18" charset="0"/>
                <a:ea typeface="Times New Roman" pitchFamily="18" charset="0"/>
                <a:cs typeface="Times New Roman" pitchFamily="18" charset="0"/>
              </a:rPr>
              <a:t>Ngày</a:t>
            </a:r>
            <a:r>
              <a:rPr lang="en-US" sz="8000" b="1" dirty="0">
                <a:solidFill>
                  <a:srgbClr val="C00000"/>
                </a:solidFill>
                <a:latin typeface="Times New Roman" pitchFamily="18" charset="0"/>
                <a:ea typeface="Times New Roman" pitchFamily="18" charset="0"/>
                <a:cs typeface="Times New Roman" pitchFamily="18" charset="0"/>
              </a:rPr>
              <a:t> </a:t>
            </a:r>
            <a:r>
              <a:rPr lang="en-US" sz="8000" b="1" dirty="0" err="1">
                <a:solidFill>
                  <a:srgbClr val="C00000"/>
                </a:solidFill>
                <a:latin typeface="Times New Roman" pitchFamily="18" charset="0"/>
                <a:ea typeface="Times New Roman" pitchFamily="18" charset="0"/>
                <a:cs typeface="Times New Roman" pitchFamily="18" charset="0"/>
              </a:rPr>
              <a:t>xưa</a:t>
            </a:r>
            <a:r>
              <a:rPr lang="en-US" sz="8000" b="1" dirty="0">
                <a:solidFill>
                  <a:srgbClr val="C00000"/>
                </a:solidFill>
                <a:latin typeface="Times New Roman" pitchFamily="18" charset="0"/>
                <a:ea typeface="Times New Roman" pitchFamily="18" charset="0"/>
                <a:cs typeface="Times New Roman" pitchFamily="18" charset="0"/>
              </a:rPr>
              <a:t> </a:t>
            </a:r>
          </a:p>
          <a:p>
            <a:pPr lvl="0" algn="ctr" defTabSz="1371600">
              <a:spcAft>
                <a:spcPts val="1125"/>
              </a:spcAft>
              <a:defRPr/>
            </a:pPr>
            <a:r>
              <a:rPr lang="en-US" sz="8000" b="1" dirty="0" err="1">
                <a:solidFill>
                  <a:srgbClr val="C00000"/>
                </a:solidFill>
                <a:latin typeface="Times New Roman" pitchFamily="18" charset="0"/>
                <a:ea typeface="Times New Roman" pitchFamily="18" charset="0"/>
                <a:cs typeface="Times New Roman" pitchFamily="18" charset="0"/>
              </a:rPr>
              <a:t>và</a:t>
            </a:r>
            <a:r>
              <a:rPr lang="en-US" sz="8000" b="1" dirty="0">
                <a:solidFill>
                  <a:srgbClr val="C00000"/>
                </a:solidFill>
                <a:latin typeface="Times New Roman" pitchFamily="18" charset="0"/>
                <a:ea typeface="Times New Roman" pitchFamily="18" charset="0"/>
                <a:cs typeface="Times New Roman" pitchFamily="18" charset="0"/>
              </a:rPr>
              <a:t> </a:t>
            </a:r>
          </a:p>
          <a:p>
            <a:pPr lvl="0" algn="ctr" defTabSz="1371600">
              <a:spcAft>
                <a:spcPts val="1125"/>
              </a:spcAft>
              <a:defRPr/>
            </a:pPr>
            <a:r>
              <a:rPr lang="en-US" sz="8000" b="1" dirty="0" err="1">
                <a:solidFill>
                  <a:srgbClr val="C00000"/>
                </a:solidFill>
                <a:latin typeface="Times New Roman" pitchFamily="18" charset="0"/>
                <a:ea typeface="Times New Roman" pitchFamily="18" charset="0"/>
                <a:cs typeface="Times New Roman" pitchFamily="18" charset="0"/>
              </a:rPr>
              <a:t>ngày</a:t>
            </a:r>
            <a:r>
              <a:rPr lang="en-US" sz="8000" b="1" dirty="0">
                <a:solidFill>
                  <a:srgbClr val="C00000"/>
                </a:solidFill>
                <a:latin typeface="Times New Roman" pitchFamily="18" charset="0"/>
                <a:ea typeface="Times New Roman" pitchFamily="18" charset="0"/>
                <a:cs typeface="Times New Roman" pitchFamily="18" charset="0"/>
              </a:rPr>
              <a:t> nay</a:t>
            </a:r>
          </a:p>
        </p:txBody>
      </p:sp>
      <p:sp>
        <p:nvSpPr>
          <p:cNvPr id="4" name="TextBox 3">
            <a:extLst>
              <a:ext uri="{FF2B5EF4-FFF2-40B4-BE49-F238E27FC236}">
                <a16:creationId xmlns="" xmlns:a16="http://schemas.microsoft.com/office/drawing/2014/main" id="{BCC19C0F-95CD-9BE8-0FC5-6CC41E4C0CFC}"/>
              </a:ext>
            </a:extLst>
          </p:cNvPr>
          <p:cNvSpPr txBox="1"/>
          <p:nvPr/>
        </p:nvSpPr>
        <p:spPr>
          <a:xfrm>
            <a:off x="6172200" y="5972780"/>
            <a:ext cx="6248400" cy="2800767"/>
          </a:xfrm>
          <a:prstGeom prst="rect">
            <a:avLst/>
          </a:prstGeom>
          <a:noFill/>
        </p:spPr>
        <p:txBody>
          <a:bodyPr wrap="square">
            <a:spAutoFit/>
          </a:bodyPr>
          <a:lstStyle/>
          <a:p>
            <a:pPr algn="just"/>
            <a:r>
              <a:rPr lang="en-US" sz="4400" dirty="0">
                <a:latin typeface="Times New Roman" panose="02020603050405020304" pitchFamily="18" charset="0"/>
                <a:cs typeface="Times New Roman" panose="02020603050405020304" pitchFamily="18" charset="0"/>
              </a:rPr>
              <a:t>So </a:t>
            </a:r>
            <a:r>
              <a:rPr lang="en-US" sz="4400" dirty="0" err="1">
                <a:latin typeface="Times New Roman" panose="02020603050405020304" pitchFamily="18" charset="0"/>
                <a:cs typeface="Times New Roman" panose="02020603050405020304" pitchFamily="18" charset="0"/>
              </a:rPr>
              <a:t>sánh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sự</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khác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biệt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giữa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cuộc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sống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phụ</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nữ</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trong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xã</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hội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phong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kiến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và</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hiện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đại</a:t>
            </a:r>
            <a:r>
              <a:rPr lang="en-US" sz="4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4697420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92D58189-5165-D96B-5EF7-82FC6BFF88FE}"/>
              </a:ext>
            </a:extLst>
          </p:cNvPr>
          <p:cNvPicPr>
            <a:picLocks noChangeAspect="1"/>
          </p:cNvPicPr>
          <p:nvPr/>
        </p:nvPicPr>
        <p:blipFill>
          <a:blip r:embed="rId3"/>
          <a:stretch>
            <a:fillRect/>
          </a:stretch>
        </p:blipFill>
        <p:spPr>
          <a:xfrm>
            <a:off x="38980" y="0"/>
            <a:ext cx="18249020" cy="10274198"/>
          </a:xfrm>
          <a:prstGeom prst="rect">
            <a:avLst/>
          </a:prstGeom>
        </p:spPr>
      </p:pic>
      <p:sp>
        <p:nvSpPr>
          <p:cNvPr id="3" name="TextBox 2">
            <a:extLst>
              <a:ext uri="{FF2B5EF4-FFF2-40B4-BE49-F238E27FC236}">
                <a16:creationId xmlns="" xmlns:a16="http://schemas.microsoft.com/office/drawing/2014/main" id="{D67F9A71-B4B8-29C6-035B-87368D74BEFA}"/>
              </a:ext>
            </a:extLst>
          </p:cNvPr>
          <p:cNvSpPr txBox="1"/>
          <p:nvPr/>
        </p:nvSpPr>
        <p:spPr>
          <a:xfrm>
            <a:off x="0" y="7810500"/>
            <a:ext cx="18263938" cy="1015663"/>
          </a:xfrm>
          <a:prstGeom prst="rect">
            <a:avLst/>
          </a:prstGeom>
          <a:solidFill>
            <a:schemeClr val="bg1"/>
          </a:solidFill>
        </p:spPr>
        <p:txBody>
          <a:bodyPr wrap="square" lIns="0" tIns="0" rIns="0" bIns="0" rtlCol="0" anchor="t">
            <a:spAutoFit/>
          </a:bodyPr>
          <a:lstStyle/>
          <a:p>
            <a:pPr algn="ctr"/>
            <a:r>
              <a:rPr lang="nl-NL" sz="6600" b="1" dirty="0">
                <a:latin typeface="Times New Roman" pitchFamily="18" charset="0"/>
                <a:cs typeface="Times New Roman" pitchFamily="18" charset="0"/>
              </a:rPr>
              <a:t>BÀ TRIỆU</a:t>
            </a:r>
            <a:endParaRPr lang="en-US" sz="6600" b="1" dirty="0">
              <a:latin typeface="Times New Roman" pitchFamily="18" charset="0"/>
              <a:cs typeface="Times New Roman" pitchFamily="18" charset="0"/>
            </a:endParaRPr>
          </a:p>
        </p:txBody>
      </p:sp>
    </p:spTree>
    <p:extLst>
      <p:ext uri="{BB962C8B-B14F-4D97-AF65-F5344CB8AC3E}">
        <p14:creationId xmlns:p14="http://schemas.microsoft.com/office/powerpoint/2010/main" val="21048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Desktop\Nong trai\old-mcdonalds-farm-pla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18288000" cy="107061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Desktop\Tai nguyen thiet ke tro choi\Bảng gỗ\canstock6432558.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47333" y1="88732" x2="44667" y2="93662"/>
                        <a14:backgroundMark x1="37333" y1="90141" x2="38667" y2="91549"/>
                      </a14:backgroundRemoval>
                    </a14:imgEffect>
                    <a14:imgEffect>
                      <a14:sharpenSoften amount="50000"/>
                    </a14:imgEffect>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7620000" y="7124700"/>
            <a:ext cx="4114800" cy="39004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721773" y="7886700"/>
            <a:ext cx="3741729" cy="1815882"/>
          </a:xfrm>
          <a:prstGeom prst="rect">
            <a:avLst/>
          </a:prstGeom>
          <a:noFill/>
        </p:spPr>
        <p:txBody>
          <a:bodyPr wrap="none" rtlCol="0">
            <a:spAutoFit/>
          </a:bodyPr>
          <a:lstStyle/>
          <a:p>
            <a:pPr algn="ctr" defTabSz="1828800"/>
            <a:r>
              <a:rPr lang="en-US" sz="5600" dirty="0">
                <a:solidFill>
                  <a:srgbClr val="009900"/>
                </a:solidFill>
                <a:latin typeface="UTM Azuki" panose="02040603050506020204" pitchFamily="18" charset="0"/>
              </a:rPr>
              <a:t>XÂY DỰNG</a:t>
            </a:r>
          </a:p>
          <a:p>
            <a:pPr algn="ctr" defTabSz="1828800"/>
            <a:r>
              <a:rPr lang="en-US" sz="5600" dirty="0">
                <a:solidFill>
                  <a:srgbClr val="009900"/>
                </a:solidFill>
                <a:latin typeface="UTM Azuki" panose="02040603050506020204" pitchFamily="18" charset="0"/>
              </a:rPr>
              <a:t>NÔNG TRẠI</a:t>
            </a:r>
          </a:p>
        </p:txBody>
      </p:sp>
      <p:pic>
        <p:nvPicPr>
          <p:cNvPr id="3076" name="Picture 4" descr="C:\Users\ADMIN\Desktop\Tai nguyen thiet ke tro choi\Bảng gỗ\bat dau.png">
            <a:hlinkClick r:id="rId5" action="ppaction://hlinksldjump"/>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4630401" y="32492"/>
            <a:ext cx="3419474" cy="1453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54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ppt_x"/>
                                          </p:val>
                                        </p:tav>
                                        <p:tav tm="100000">
                                          <p:val>
                                            <p:strVal val="#ppt_x"/>
                                          </p:val>
                                        </p:tav>
                                      </p:tavLst>
                                    </p:anim>
                                    <p:anim calcmode="lin" valueType="num">
                                      <p:cBhvr additive="base">
                                        <p:cTn id="12"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Nong trai\transcoder.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22516" y="0"/>
            <a:ext cx="18810516" cy="1058091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C:\Users\ADMIN\Desktop\Nong trai\dep-of-vector-farm-animals (5).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foregroundMark x1="36290" y1="85824" x2="63306" y2="94253"/>
                      </a14:backgroundRemoval>
                    </a14:imgEffect>
                  </a14:imgLayer>
                </a14:imgProps>
              </a:ext>
              <a:ext uri="{28A0092B-C50C-407E-A947-70E740481C1C}">
                <a14:useLocalDpi xmlns:a14="http://schemas.microsoft.com/office/drawing/2010/main" val="0"/>
              </a:ext>
            </a:extLst>
          </a:blip>
          <a:srcRect/>
          <a:stretch>
            <a:fillRect/>
          </a:stretch>
        </p:blipFill>
        <p:spPr bwMode="auto">
          <a:xfrm>
            <a:off x="8750552" y="1822778"/>
            <a:ext cx="1612648" cy="169718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 descr="C:\Users\ADMIN\Desktop\Nong trai\bauernhof-gegenstände-43016029 (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505201" y="5313628"/>
            <a:ext cx="3498830" cy="104907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5" descr="C:\Users\ADMIN\Desktop\Nong trai\bauernhof-gegenstände-43016029 (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57199" y="5513399"/>
            <a:ext cx="5116286" cy="153404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Kết quả hình ảnh cho tree apple cartoon"/>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a:off x="10363201" y="1080038"/>
            <a:ext cx="1791154" cy="204008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Kết quả hình ảnh cho tree apple cartoon"/>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4822884" y="-647700"/>
            <a:ext cx="3160316" cy="371876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1" descr="C:\Users\ADMIN\Desktop\Nong trai\dep-of-vector-farm-animals (4).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100000" l="3030" r="100000">
                        <a14:foregroundMark x1="81818" y1="48630" x2="82727" y2="51712"/>
                        <a14:foregroundMark x1="89394" y1="48630" x2="87879" y2="51370"/>
                        <a14:foregroundMark x1="70000" y1="25342" x2="60909" y2="39726"/>
                        <a14:foregroundMark x1="70000" y1="63699" x2="77273" y2="58219"/>
                        <a14:foregroundMark x1="82424" y1="52740" x2="77273" y2="57534"/>
                        <a14:backgroundMark x1="10909" y1="52055" x2="13939" y2="52397"/>
                        <a14:backgroundMark x1="19091" y1="59932" x2="18182" y2="61986"/>
                        <a14:backgroundMark x1="15152" y1="67123" x2="15455" y2="68493"/>
                        <a14:backgroundMark x1="34545" y1="48288" x2="30606" y2="48288"/>
                        <a14:backgroundMark x1="33636" y1="43836" x2="31818" y2="43493"/>
                        <a14:backgroundMark x1="37576" y1="39726" x2="33939" y2="38356"/>
                        <a14:backgroundMark x1="34848" y1="32534" x2="32121" y2="32534"/>
                        <a14:backgroundMark x1="40000" y1="30137" x2="36667" y2="29110"/>
                        <a14:backgroundMark x1="36364" y1="52740" x2="34848" y2="53082"/>
                        <a14:backgroundMark x1="43030" y1="19521" x2="39394" y2="19178"/>
                        <a14:backgroundMark x1="77576" y1="16438" x2="80303" y2="17123"/>
                        <a14:backgroundMark x1="76364" y1="10616" x2="80606" y2="10616"/>
                        <a14:backgroundMark x1="83939" y1="46233" x2="83333" y2="46918"/>
                      </a14:backgroundRemoval>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523999" y="2913975"/>
            <a:ext cx="2002970" cy="1772326"/>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2" descr="C:\Users\ADMIN\Desktop\Nong trai\2.jpg"/>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0" b="100000" l="0" r="100000">
                        <a14:foregroundMark x1="9220" y1="40559" x2="10638" y2="62937"/>
                        <a14:foregroundMark x1="12766" y1="67133" x2="26241" y2="82517"/>
                        <a14:foregroundMark x1="28369" y1="85315" x2="34752" y2="88112"/>
                        <a14:foregroundMark x1="76596" y1="83916" x2="71631" y2="85315"/>
                        <a14:foregroundMark x1="92908" y1="37063" x2="92908" y2="49650"/>
                        <a14:foregroundMark x1="90780" y1="60839" x2="85816" y2="74126"/>
                        <a14:foregroundMark x1="68085" y1="9790" x2="73050" y2="13287"/>
                        <a14:foregroundMark x1="24113" y1="15385" x2="19858" y2="20979"/>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51829" y="-38099"/>
            <a:ext cx="1193742" cy="1210674"/>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5" descr="C:\Users\ADMIN\Desktop\Nong trai\bauernhof-gegenstände-43016029 (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91885" y="4071406"/>
            <a:ext cx="3498830" cy="1049072"/>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4" descr="C:\Users\ADMIN\Desktop\Nong trai\58fefc29c5857 (3).pn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8271" b="96241" l="0" r="97867">
                        <a14:foregroundMark x1="73600" y1="72932" x2="85333" y2="74436"/>
                        <a14:foregroundMark x1="40267" y1="27444" x2="44267" y2="37970"/>
                        <a14:foregroundMark x1="65867" y1="25188" x2="64800" y2="40226"/>
                      </a14:backgroundRemoval>
                    </a14:imgEffect>
                  </a14:imgLayer>
                </a14:imgProps>
              </a:ext>
              <a:ext uri="{28A0092B-C50C-407E-A947-70E740481C1C}">
                <a14:useLocalDpi xmlns:a14="http://schemas.microsoft.com/office/drawing/2010/main" val="0"/>
              </a:ext>
            </a:extLst>
          </a:blip>
          <a:srcRect/>
          <a:stretch>
            <a:fillRect/>
          </a:stretch>
        </p:blipFill>
        <p:spPr bwMode="auto">
          <a:xfrm>
            <a:off x="304800" y="4381500"/>
            <a:ext cx="2272784" cy="1611992"/>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4" descr="C:\Users\ADMIN\Desktop\Nong trai\58fefc29c5857 (3).png"/>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8271" b="96241" l="0" r="97867">
                        <a14:foregroundMark x1="73600" y1="72932" x2="85333" y2="74436"/>
                        <a14:foregroundMark x1="40267" y1="27444" x2="44267" y2="37970"/>
                        <a14:foregroundMark x1="65867" y1="25188" x2="64800" y2="4022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296884" y="4293508"/>
            <a:ext cx="2133600" cy="1464468"/>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0" descr="C:\Users\ADMIN\Desktop\Nong trai\472224296 (4).jpg"/>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0" b="100000" l="0" r="100000">
                        <a14:foregroundMark x1="26950" y1="13986" x2="9929" y2="34266"/>
                        <a14:foregroundMark x1="31915" y1="10490" x2="46099" y2="6993"/>
                        <a14:foregroundMark x1="59574" y1="8392" x2="81560" y2="18881"/>
                        <a14:foregroundMark x1="68794" y1="9790" x2="73759" y2="13287"/>
                        <a14:foregroundMark x1="86525" y1="27972" x2="92908" y2="37063"/>
                        <a14:foregroundMark x1="93617" y1="44755" x2="90780" y2="63636"/>
                        <a14:foregroundMark x1="87943" y1="71329" x2="70213" y2="88112"/>
                        <a14:foregroundMark x1="70213" y1="88112" x2="41135" y2="90909"/>
                        <a14:foregroundMark x1="14894" y1="67133" x2="32624" y2="86713"/>
                        <a14:foregroundMark x1="9220" y1="39161" x2="10638" y2="61538"/>
                        <a14:foregroundMark x1="15603" y1="72028" x2="19149" y2="75524"/>
                      </a14:backgroundRemoval>
                    </a14:imgEffect>
                  </a14:imgLayer>
                </a14:imgProps>
              </a:ext>
              <a:ext uri="{28A0092B-C50C-407E-A947-70E740481C1C}">
                <a14:useLocalDpi xmlns:a14="http://schemas.microsoft.com/office/drawing/2010/main" val="0"/>
              </a:ext>
            </a:extLst>
          </a:blip>
          <a:srcRect/>
          <a:stretch>
            <a:fillRect/>
          </a:stretch>
        </p:blipFill>
        <p:spPr bwMode="auto">
          <a:xfrm>
            <a:off x="1702687" y="-38099"/>
            <a:ext cx="1193742" cy="121067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5" descr="C:\Users\ADMIN\Desktop\Nong trai\barn-clipart-old-macdonald-2a.jpg"/>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0" b="100000" l="0" r="100000">
                        <a14:foregroundMark x1="33832" y1="71453" x2="7065" y2="88205"/>
                        <a14:foregroundMark x1="92527" y1="76581" x2="32745" y2="93333"/>
                        <a14:foregroundMark x1="11957" y1="84444" x2="41304" y2="95385"/>
                        <a14:foregroundMark x1="11277" y1="94530" x2="38587" y2="95043"/>
                        <a14:foregroundMark x1="90761" y1="78632" x2="49049" y2="95897"/>
                        <a14:foregroundMark x1="28397" y1="47009" x2="28940" y2="73162"/>
                        <a14:foregroundMark x1="30842" y1="57094" x2="49321" y2="57436"/>
                        <a14:foregroundMark x1="49457" y1="58462" x2="45652" y2="84103"/>
                        <a14:foregroundMark x1="79891" y1="61026" x2="52310" y2="80342"/>
                        <a14:foregroundMark x1="58832" y1="57436" x2="77174" y2="75214"/>
                        <a14:foregroundMark x1="69158" y1="57436" x2="59375" y2="64444"/>
                      </a14:backgroundRemoval>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2801600" y="419101"/>
            <a:ext cx="6143908" cy="4883406"/>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3" descr="C:\Users\ADMIN\Desktop\Nong trai\58fefc29c5857 (2).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1262588" y="3995771"/>
            <a:ext cx="3367812" cy="114773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1" descr="C:\Users\ADMIN\Desktop\Nong trai\472224296 (5).jpg"/>
          <p:cNvPicPr>
            <a:picLocks noChangeAspect="1" noChangeArrowheads="1"/>
          </p:cNvPicPr>
          <p:nvPr/>
        </p:nvPicPr>
        <p:blipFill>
          <a:blip r:embed="rId25">
            <a:extLst>
              <a:ext uri="{BEBA8EAE-BF5A-486C-A8C5-ECC9F3942E4B}">
                <a14:imgProps xmlns:a14="http://schemas.microsoft.com/office/drawing/2010/main">
                  <a14:imgLayer r:embed="rId2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52400" y="-38099"/>
            <a:ext cx="1183596" cy="1149534"/>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9" descr="C:\Users\ADMIN\Desktop\Nong trai\dep-of-vector-farm-animals (2).jpg"/>
          <p:cNvPicPr>
            <a:picLocks noChangeAspect="1" noChangeArrowheads="1"/>
          </p:cNvPicPr>
          <p:nvPr/>
        </p:nvPicPr>
        <p:blipFill>
          <a:blip r:embed="rId27" cstate="print">
            <a:extLst>
              <a:ext uri="{BEBA8EAE-BF5A-486C-A8C5-ECC9F3942E4B}">
                <a14:imgProps xmlns:a14="http://schemas.microsoft.com/office/drawing/2010/main">
                  <a14:imgLayer r:embed="rId28">
                    <a14:imgEffect>
                      <a14:backgroundRemoval t="2058" b="97942" l="0" r="100000">
                        <a14:foregroundMark x1="68731" y1="22222" x2="59752" y2="32510"/>
                        <a14:backgroundMark x1="11146" y1="52675" x2="9907" y2="53498"/>
                        <a14:backgroundMark x1="8669" y1="46502" x2="5263" y2="46502"/>
                        <a14:backgroundMark x1="5882" y1="41564" x2="7740" y2="41152"/>
                        <a14:backgroundMark x1="9907" y1="28395" x2="11146" y2="29630"/>
                        <a14:backgroundMark x1="7121" y1="32922" x2="8669" y2="33745"/>
                        <a14:backgroundMark x1="17957" y1="23045" x2="17337" y2="25514"/>
                        <a14:backgroundMark x1="22910" y1="22222" x2="21672" y2="24691"/>
                        <a14:backgroundMark x1="30031" y1="28807" x2="27864" y2="3086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6121823" y="4039388"/>
            <a:ext cx="1530550" cy="1339232"/>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7" descr="C:\Users\ADMIN\Desktop\Nong trai\472224296 (a6).jpg"/>
          <p:cNvPicPr>
            <a:picLocks noChangeAspect="1" noChangeArrowheads="1"/>
          </p:cNvPicPr>
          <p:nvPr/>
        </p:nvPicPr>
        <p:blipFill>
          <a:blip r:embed="rId29">
            <a:extLst>
              <a:ext uri="{BEBA8EAE-BF5A-486C-A8C5-ECC9F3942E4B}">
                <a14:imgProps xmlns:a14="http://schemas.microsoft.com/office/drawing/2010/main">
                  <a14:imgLayer r:embed="rId3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096000" y="-38099"/>
            <a:ext cx="1219200" cy="1210674"/>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0" descr="C:\Users\ADMIN\Desktop\Nong trai\dep-of-vector-farm-animals (3).jpg"/>
          <p:cNvPicPr>
            <a:picLocks noChangeAspect="1" noChangeArrowheads="1"/>
          </p:cNvPicPr>
          <p:nvPr/>
        </p:nvPicPr>
        <p:blipFill>
          <a:blip r:embed="rId31">
            <a:extLst>
              <a:ext uri="{BEBA8EAE-BF5A-486C-A8C5-ECC9F3942E4B}">
                <a14:imgProps xmlns:a14="http://schemas.microsoft.com/office/drawing/2010/main">
                  <a14:imgLayer r:embed="rId32">
                    <a14:imgEffect>
                      <a14:backgroundRemoval t="1992" b="100000" l="3283" r="97475">
                        <a14:foregroundMark x1="40657" y1="28685" x2="39394" y2="48207"/>
                        <a14:foregroundMark x1="37374" y1="30279" x2="33586" y2="45020"/>
                        <a14:foregroundMark x1="30303" y1="8765" x2="31818" y2="19522"/>
                        <a14:foregroundMark x1="51010" y1="9960" x2="42172" y2="29482"/>
                        <a14:foregroundMark x1="90152" y1="66932" x2="92677" y2="67729"/>
                        <a14:foregroundMark x1="86616" y1="60956" x2="88131" y2="68127"/>
                      </a14:backgroundRemoval>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21422606">
            <a:off x="16981377" y="4709104"/>
            <a:ext cx="3928266" cy="262083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9" descr="C:\Users\ADMIN\Desktop\Nong trai\472224296 (3).jpg"/>
          <p:cNvPicPr>
            <a:picLocks noChangeAspect="1" noChangeArrowheads="1"/>
          </p:cNvPicPr>
          <p:nvPr/>
        </p:nvPicPr>
        <p:blipFill>
          <a:blip r:embed="rId33">
            <a:extLst>
              <a:ext uri="{BEBA8EAE-BF5A-486C-A8C5-ECC9F3942E4B}">
                <a14:imgProps xmlns:a14="http://schemas.microsoft.com/office/drawing/2010/main">
                  <a14:imgLayer r:embed="rId34">
                    <a14:imgEffect>
                      <a14:backgroundRemoval t="2143" b="100000" l="0" r="100000"/>
                    </a14:imgEffect>
                  </a14:imgLayer>
                </a14:imgProps>
              </a:ext>
              <a:ext uri="{28A0092B-C50C-407E-A947-70E740481C1C}">
                <a14:useLocalDpi xmlns:a14="http://schemas.microsoft.com/office/drawing/2010/main" val="0"/>
              </a:ext>
            </a:extLst>
          </a:blip>
          <a:srcRect/>
          <a:stretch>
            <a:fillRect/>
          </a:stretch>
        </p:blipFill>
        <p:spPr bwMode="auto">
          <a:xfrm>
            <a:off x="3141067" y="-38100"/>
            <a:ext cx="1206142" cy="1164552"/>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0" descr="C:\Users\ADMIN\Desktop\Nong trai\dep-of-vector-farm-animals (3).jpg"/>
          <p:cNvPicPr>
            <a:picLocks noChangeAspect="1" noChangeArrowheads="1"/>
          </p:cNvPicPr>
          <p:nvPr/>
        </p:nvPicPr>
        <p:blipFill>
          <a:blip r:embed="rId35">
            <a:extLst>
              <a:ext uri="{BEBA8EAE-BF5A-486C-A8C5-ECC9F3942E4B}">
                <a14:imgProps xmlns:a14="http://schemas.microsoft.com/office/drawing/2010/main">
                  <a14:imgLayer r:embed="rId32">
                    <a14:imgEffect>
                      <a14:backgroundRemoval t="1992" b="100000" l="3283" r="97475">
                        <a14:foregroundMark x1="40657" y1="28685" x2="39394" y2="48207"/>
                        <a14:foregroundMark x1="37374" y1="30279" x2="33586" y2="45020"/>
                        <a14:foregroundMark x1="30303" y1="8765" x2="31818" y2="19522"/>
                        <a14:foregroundMark x1="51010" y1="9960" x2="42172" y2="29482"/>
                        <a14:foregroundMark x1="90152" y1="66932" x2="92677" y2="67729"/>
                        <a14:foregroundMark x1="86616" y1="60956" x2="88131" y2="68127"/>
                      </a14:backgroundRemoval>
                    </a14:imgEffect>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21422606" flipH="1">
            <a:off x="-3600588" y="6437600"/>
            <a:ext cx="2963294" cy="228712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6" descr="C:\Users\ADMIN\Desktop\Nong trai\il_fullxfull.1073011138_eng3 (2).jpg"/>
          <p:cNvPicPr>
            <a:picLocks noChangeAspect="1" noChangeArrowheads="1"/>
          </p:cNvPicPr>
          <p:nvPr/>
        </p:nvPicPr>
        <p:blipFill>
          <a:blip r:embed="rId36" cstate="print">
            <a:extLst>
              <a:ext uri="{BEBA8EAE-BF5A-486C-A8C5-ECC9F3942E4B}">
                <a14:imgProps xmlns:a14="http://schemas.microsoft.com/office/drawing/2010/main">
                  <a14:imgLayer r:embed="rId37">
                    <a14:imgEffect>
                      <a14:backgroundRemoval t="4531" b="97411" l="2732" r="96995"/>
                    </a14:imgEffect>
                  </a14:imgLayer>
                </a14:imgProps>
              </a:ext>
              <a:ext uri="{28A0092B-C50C-407E-A947-70E740481C1C}">
                <a14:useLocalDpi xmlns:a14="http://schemas.microsoft.com/office/drawing/2010/main" val="0"/>
              </a:ext>
            </a:extLst>
          </a:blip>
          <a:srcRect/>
          <a:stretch>
            <a:fillRect/>
          </a:stretch>
        </p:blipFill>
        <p:spPr bwMode="auto">
          <a:xfrm>
            <a:off x="7366651" y="-38384"/>
            <a:ext cx="1624950" cy="1371884"/>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6" descr="C:\Users\ADMIN\Desktop\Nong trai\700_FO32939240_64b4071403327ba8edebdced5b1262a0.jpg"/>
          <p:cNvPicPr>
            <a:picLocks noChangeAspect="1" noChangeArrowheads="1"/>
          </p:cNvPicPr>
          <p:nvPr/>
        </p:nvPicPr>
        <p:blipFill>
          <a:blip r:embed="rId38" cstate="print">
            <a:extLst>
              <a:ext uri="{BEBA8EAE-BF5A-486C-A8C5-ECC9F3942E4B}">
                <a14:imgProps xmlns:a14="http://schemas.microsoft.com/office/drawing/2010/main">
                  <a14:imgLayer r:embed="rId39">
                    <a14:imgEffect>
                      <a14:backgroundRemoval t="178" b="94484" l="0" r="96751">
                        <a14:foregroundMark x1="63478" y1="22714" x2="71594" y2="24000"/>
                        <a14:backgroundMark x1="43333" y1="13143" x2="32174" y2="35571"/>
                        <a14:backgroundMark x1="43188" y1="10571" x2="14058" y2="34714"/>
                        <a14:backgroundMark x1="36087" y1="32143" x2="32754" y2="44714"/>
                        <a14:backgroundMark x1="49710" y1="4714" x2="47101" y2="19000"/>
                        <a14:backgroundMark x1="39420" y1="33429" x2="46087" y2="45143"/>
                        <a14:backgroundMark x1="52609" y1="23857" x2="52464" y2="31000"/>
                        <a14:backgroundMark x1="85507" y1="26286" x2="91304" y2="35429"/>
                        <a14:backgroundMark x1="52029" y1="56000" x2="52464" y2="60143"/>
                        <a14:backgroundMark x1="49565" y1="58857" x2="47391" y2="61000"/>
                        <a14:backgroundMark x1="46957" y1="62000" x2="44928" y2="64857"/>
                        <a14:backgroundMark x1="55217" y1="71286" x2="55797" y2="74714"/>
                        <a14:backgroundMark x1="44928" y1="71714" x2="44928" y2="72429"/>
                        <a14:backgroundMark x1="76232" y1="23714" x2="77246" y2="23714"/>
                      </a14:backgroundRemoval>
                    </a14:imgEffect>
                  </a14:imgLayer>
                </a14:imgProps>
              </a:ext>
              <a:ext uri="{28A0092B-C50C-407E-A947-70E740481C1C}">
                <a14:useLocalDpi xmlns:a14="http://schemas.microsoft.com/office/drawing/2010/main" val="0"/>
              </a:ext>
            </a:extLst>
          </a:blip>
          <a:srcRect/>
          <a:stretch>
            <a:fillRect/>
          </a:stretch>
        </p:blipFill>
        <p:spPr bwMode="auto">
          <a:xfrm>
            <a:off x="16291946" y="5905501"/>
            <a:ext cx="4610100" cy="467691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Desktop\Tai nguyen thiet ke tro choi\Bảng gỗ\6.jpg">
            <a:hlinkClick r:id="rId40" action="ppaction://hlinksldjump"/>
          </p:cNvPr>
          <p:cNvPicPr>
            <a:picLocks noChangeAspect="1" noChangeArrowheads="1"/>
          </p:cNvPicPr>
          <p:nvPr/>
        </p:nvPicPr>
        <p:blipFill>
          <a:blip r:embed="rId41">
            <a:extLst>
              <a:ext uri="{BEBA8EAE-BF5A-486C-A8C5-ECC9F3942E4B}">
                <a14:imgProps xmlns:a14="http://schemas.microsoft.com/office/drawing/2010/main">
                  <a14:imgLayer r:embed="rId4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568360" y="1028700"/>
            <a:ext cx="1577148" cy="168880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Desktop\Tai nguyen thiet ke tro choi\Bảng gỗ\1.jpg">
            <a:hlinkClick r:id="rId43" action="ppaction://hlinksldjump"/>
          </p:cNvPr>
          <p:cNvPicPr>
            <a:picLocks noChangeAspect="1" noChangeArrowheads="1"/>
          </p:cNvPicPr>
          <p:nvPr/>
        </p:nvPicPr>
        <p:blipFill>
          <a:blip r:embed="rId44">
            <a:extLst>
              <a:ext uri="{BEBA8EAE-BF5A-486C-A8C5-ECC9F3942E4B}">
                <a14:imgProps xmlns:a14="http://schemas.microsoft.com/office/drawing/2010/main">
                  <a14:imgLayer r:embed="rId4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2419" y="1028700"/>
            <a:ext cx="1652482" cy="168880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Desktop\Tai nguyen thiet ke tro choi\Bảng gỗ\2.jpg">
            <a:hlinkClick r:id="rId46" action="ppaction://hlinksldjump"/>
          </p:cNvPr>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99115"/>
                    </a14:imgEffect>
                  </a14:imgLayer>
                </a14:imgProps>
              </a:ext>
              <a:ext uri="{28A0092B-C50C-407E-A947-70E740481C1C}">
                <a14:useLocalDpi xmlns:a14="http://schemas.microsoft.com/office/drawing/2010/main" val="0"/>
              </a:ext>
            </a:extLst>
          </a:blip>
          <a:srcRect/>
          <a:stretch>
            <a:fillRect/>
          </a:stretch>
        </p:blipFill>
        <p:spPr bwMode="auto">
          <a:xfrm>
            <a:off x="1524000" y="1080039"/>
            <a:ext cx="1562884" cy="167353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Desktop\Tai nguyen thiet ke tro choi\Bảng gỗ\3.jpg">
            <a:hlinkClick r:id="rId49" action="ppaction://hlinksldjump"/>
          </p:cNvPr>
          <p:cNvPicPr>
            <a:picLocks noChangeAspect="1" noChangeArrowheads="1"/>
          </p:cNvPicPr>
          <p:nvPr/>
        </p:nvPicPr>
        <p:blipFill>
          <a:blip r:embed="rId50">
            <a:extLst>
              <a:ext uri="{BEBA8EAE-BF5A-486C-A8C5-ECC9F3942E4B}">
                <a14:imgProps xmlns:a14="http://schemas.microsoft.com/office/drawing/2010/main">
                  <a14:imgLayer r:embed="rId51">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989495" y="975509"/>
            <a:ext cx="1582506" cy="169454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Desktop\Tai nguyen thiet ke tro choi\Bảng gỗ\4.jpg">
            <a:hlinkClick r:id="rId52" action="ppaction://hlinksldjump"/>
          </p:cNvPr>
          <p:cNvPicPr>
            <a:picLocks noChangeAspect="1" noChangeArrowheads="1"/>
          </p:cNvPicPr>
          <p:nvPr/>
        </p:nvPicPr>
        <p:blipFill>
          <a:blip r:embed="rId53">
            <a:extLst>
              <a:ext uri="{BEBA8EAE-BF5A-486C-A8C5-ECC9F3942E4B}">
                <a14:imgProps xmlns:a14="http://schemas.microsoft.com/office/drawing/2010/main">
                  <a14:imgLayer r:embed="rId54">
                    <a14:imgEffect>
                      <a14:backgroundRemoval t="0" b="97521" l="0" r="100000"/>
                    </a14:imgEffect>
                  </a14:imgLayer>
                </a14:imgProps>
              </a:ext>
              <a:ext uri="{28A0092B-C50C-407E-A947-70E740481C1C}">
                <a14:useLocalDpi xmlns:a14="http://schemas.microsoft.com/office/drawing/2010/main" val="0"/>
              </a:ext>
            </a:extLst>
          </a:blip>
          <a:srcRect/>
          <a:stretch>
            <a:fillRect/>
          </a:stretch>
        </p:blipFill>
        <p:spPr bwMode="auto">
          <a:xfrm>
            <a:off x="4588328" y="1055641"/>
            <a:ext cx="1507672" cy="161441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ADMIN\Desktop\Tai nguyen thiet ke tro choi\Bảng gỗ\5.jpg">
            <a:hlinkClick r:id="rId55" action="ppaction://hlinksldjump"/>
          </p:cNvPr>
          <p:cNvPicPr>
            <a:picLocks noChangeAspect="1" noChangeArrowheads="1"/>
          </p:cNvPicPr>
          <p:nvPr/>
        </p:nvPicPr>
        <p:blipFill>
          <a:blip r:embed="rId56">
            <a:extLst>
              <a:ext uri="{BEBA8EAE-BF5A-486C-A8C5-ECC9F3942E4B}">
                <a14:imgProps xmlns:a14="http://schemas.microsoft.com/office/drawing/2010/main">
                  <a14:imgLayer r:embed="rId57">
                    <a14:imgEffect>
                      <a14:backgroundRemoval t="3306" b="97521" l="0" r="97345"/>
                    </a14:imgEffect>
                  </a14:imgLayer>
                </a14:imgProps>
              </a:ext>
              <a:ext uri="{28A0092B-C50C-407E-A947-70E740481C1C}">
                <a14:useLocalDpi xmlns:a14="http://schemas.microsoft.com/office/drawing/2010/main" val="0"/>
              </a:ext>
            </a:extLst>
          </a:blip>
          <a:srcRect/>
          <a:stretch>
            <a:fillRect/>
          </a:stretch>
        </p:blipFill>
        <p:spPr bwMode="auto">
          <a:xfrm>
            <a:off x="6112328" y="1055643"/>
            <a:ext cx="1507672" cy="1614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3684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2"/>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61"/>
                                        </p:tgtEl>
                                        <p:attrNameLst>
                                          <p:attrName>r</p:attrName>
                                        </p:attrNameLst>
                                      </p:cBhvr>
                                    </p:animRot>
                                    <p:animRot by="-240000">
                                      <p:cBhvr>
                                        <p:cTn id="9" dur="200" fill="hold">
                                          <p:stCondLst>
                                            <p:cond delay="200"/>
                                          </p:stCondLst>
                                        </p:cTn>
                                        <p:tgtEl>
                                          <p:spTgt spid="61"/>
                                        </p:tgtEl>
                                        <p:attrNameLst>
                                          <p:attrName>r</p:attrName>
                                        </p:attrNameLst>
                                      </p:cBhvr>
                                    </p:animRot>
                                    <p:animRot by="240000">
                                      <p:cBhvr>
                                        <p:cTn id="10" dur="200" fill="hold">
                                          <p:stCondLst>
                                            <p:cond delay="400"/>
                                          </p:stCondLst>
                                        </p:cTn>
                                        <p:tgtEl>
                                          <p:spTgt spid="61"/>
                                        </p:tgtEl>
                                        <p:attrNameLst>
                                          <p:attrName>r</p:attrName>
                                        </p:attrNameLst>
                                      </p:cBhvr>
                                    </p:animRot>
                                    <p:animRot by="-240000">
                                      <p:cBhvr>
                                        <p:cTn id="11" dur="200" fill="hold">
                                          <p:stCondLst>
                                            <p:cond delay="600"/>
                                          </p:stCondLst>
                                        </p:cTn>
                                        <p:tgtEl>
                                          <p:spTgt spid="61"/>
                                        </p:tgtEl>
                                        <p:attrNameLst>
                                          <p:attrName>r</p:attrName>
                                        </p:attrNameLst>
                                      </p:cBhvr>
                                    </p:animRot>
                                    <p:animRot by="120000">
                                      <p:cBhvr>
                                        <p:cTn id="12" dur="200" fill="hold">
                                          <p:stCondLst>
                                            <p:cond delay="800"/>
                                          </p:stCondLst>
                                        </p:cTn>
                                        <p:tgtEl>
                                          <p:spTgt spid="61"/>
                                        </p:tgtEl>
                                        <p:attrNameLst>
                                          <p:attrName>r</p:attrName>
                                        </p:attrNameLst>
                                      </p:cBhvr>
                                    </p:animRot>
                                  </p:childTnLst>
                                </p:cTn>
                              </p:par>
                              <p:par>
                                <p:cTn id="13" presetID="63" presetClass="path" presetSubtype="0" repeatCount="indefinite" accel="50000" decel="50000" fill="hold" nodeType="withEffect">
                                  <p:stCondLst>
                                    <p:cond delay="0"/>
                                  </p:stCondLst>
                                  <p:childTnLst>
                                    <p:animMotion origin="layout" path="M -3.46945E-18 -1.97531E-6 L 1.15347 -0.01697 " pathEditMode="relative" rAng="0" ptsTypes="AA">
                                      <p:cBhvr>
                                        <p:cTn id="14" dur="15000" fill="hold"/>
                                        <p:tgtEl>
                                          <p:spTgt spid="61"/>
                                        </p:tgtEl>
                                        <p:attrNameLst>
                                          <p:attrName>ppt_x</p:attrName>
                                          <p:attrName>ppt_y</p:attrName>
                                        </p:attrNameLst>
                                      </p:cBhvr>
                                      <p:rCtr x="57674" y="-864"/>
                                    </p:animMotion>
                                  </p:childTnLst>
                                </p:cTn>
                              </p:par>
                              <p:par>
                                <p:cTn id="15" presetID="1" presetClass="exit" presetSubtype="0" fill="hold" nodeType="withEffect">
                                  <p:stCondLst>
                                    <p:cond delay="0"/>
                                  </p:stCondLst>
                                  <p:childTnLst>
                                    <p:set>
                                      <p:cBhvr>
                                        <p:cTn id="16" dur="1" fill="hold">
                                          <p:stCondLst>
                                            <p:cond delay="0"/>
                                          </p:stCondLst>
                                        </p:cTn>
                                        <p:tgtEl>
                                          <p:spTgt spid="62"/>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9" restart="whenNotActive" fill="hold" evtFilter="cancelBubble" nodeType="interactiveSeq">
                <p:stCondLst>
                  <p:cond evt="onClick" delay="0">
                    <p:tgtEl>
                      <p:spTgt spid="68"/>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7"/>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childTnLst>
                                </p:cTn>
                              </p:par>
                              <p:par>
                                <p:cTn id="26" presetID="32" presetClass="emph" presetSubtype="0" repeatCount="indefinite" fill="hold" nodeType="withEffect">
                                  <p:stCondLst>
                                    <p:cond delay="0"/>
                                  </p:stCondLst>
                                  <p:childTnLst>
                                    <p:animRot by="120000">
                                      <p:cBhvr>
                                        <p:cTn id="27" dur="400" fill="hold">
                                          <p:stCondLst>
                                            <p:cond delay="0"/>
                                          </p:stCondLst>
                                        </p:cTn>
                                        <p:tgtEl>
                                          <p:spTgt spid="67"/>
                                        </p:tgtEl>
                                        <p:attrNameLst>
                                          <p:attrName>r</p:attrName>
                                        </p:attrNameLst>
                                      </p:cBhvr>
                                    </p:animRot>
                                    <p:animRot by="-240000">
                                      <p:cBhvr>
                                        <p:cTn id="28" dur="800" fill="hold">
                                          <p:stCondLst>
                                            <p:cond delay="800"/>
                                          </p:stCondLst>
                                        </p:cTn>
                                        <p:tgtEl>
                                          <p:spTgt spid="67"/>
                                        </p:tgtEl>
                                        <p:attrNameLst>
                                          <p:attrName>r</p:attrName>
                                        </p:attrNameLst>
                                      </p:cBhvr>
                                    </p:animRot>
                                    <p:animRot by="240000">
                                      <p:cBhvr>
                                        <p:cTn id="29" dur="800" fill="hold">
                                          <p:stCondLst>
                                            <p:cond delay="1600"/>
                                          </p:stCondLst>
                                        </p:cTn>
                                        <p:tgtEl>
                                          <p:spTgt spid="67"/>
                                        </p:tgtEl>
                                        <p:attrNameLst>
                                          <p:attrName>r</p:attrName>
                                        </p:attrNameLst>
                                      </p:cBhvr>
                                    </p:animRot>
                                    <p:animRot by="-240000">
                                      <p:cBhvr>
                                        <p:cTn id="30" dur="800" fill="hold">
                                          <p:stCondLst>
                                            <p:cond delay="2400"/>
                                          </p:stCondLst>
                                        </p:cTn>
                                        <p:tgtEl>
                                          <p:spTgt spid="67"/>
                                        </p:tgtEl>
                                        <p:attrNameLst>
                                          <p:attrName>r</p:attrName>
                                        </p:attrNameLst>
                                      </p:cBhvr>
                                    </p:animRot>
                                    <p:animRot by="120000">
                                      <p:cBhvr>
                                        <p:cTn id="31" dur="800" fill="hold">
                                          <p:stCondLst>
                                            <p:cond delay="3200"/>
                                          </p:stCondLst>
                                        </p:cTn>
                                        <p:tgtEl>
                                          <p:spTgt spid="67"/>
                                        </p:tgtEl>
                                        <p:attrNameLst>
                                          <p:attrName>r</p:attrName>
                                        </p:attrNameLst>
                                      </p:cBhvr>
                                    </p:animRot>
                                  </p:childTnLst>
                                </p:cTn>
                              </p:par>
                              <p:par>
                                <p:cTn id="32" presetID="32" presetClass="emph" presetSubtype="0" repeatCount="indefinite" fill="hold" nodeType="withEffect">
                                  <p:stCondLst>
                                    <p:cond delay="0"/>
                                  </p:stCondLst>
                                  <p:childTnLst>
                                    <p:animRot by="120000">
                                      <p:cBhvr>
                                        <p:cTn id="33" dur="300" fill="hold">
                                          <p:stCondLst>
                                            <p:cond delay="0"/>
                                          </p:stCondLst>
                                        </p:cTn>
                                        <p:tgtEl>
                                          <p:spTgt spid="66"/>
                                        </p:tgtEl>
                                        <p:attrNameLst>
                                          <p:attrName>r</p:attrName>
                                        </p:attrNameLst>
                                      </p:cBhvr>
                                    </p:animRot>
                                    <p:animRot by="-240000">
                                      <p:cBhvr>
                                        <p:cTn id="34" dur="600" fill="hold">
                                          <p:stCondLst>
                                            <p:cond delay="600"/>
                                          </p:stCondLst>
                                        </p:cTn>
                                        <p:tgtEl>
                                          <p:spTgt spid="66"/>
                                        </p:tgtEl>
                                        <p:attrNameLst>
                                          <p:attrName>r</p:attrName>
                                        </p:attrNameLst>
                                      </p:cBhvr>
                                    </p:animRot>
                                    <p:animRot by="240000">
                                      <p:cBhvr>
                                        <p:cTn id="35" dur="600" fill="hold">
                                          <p:stCondLst>
                                            <p:cond delay="1200"/>
                                          </p:stCondLst>
                                        </p:cTn>
                                        <p:tgtEl>
                                          <p:spTgt spid="66"/>
                                        </p:tgtEl>
                                        <p:attrNameLst>
                                          <p:attrName>r</p:attrName>
                                        </p:attrNameLst>
                                      </p:cBhvr>
                                    </p:animRot>
                                    <p:animRot by="-240000">
                                      <p:cBhvr>
                                        <p:cTn id="36" dur="600" fill="hold">
                                          <p:stCondLst>
                                            <p:cond delay="1800"/>
                                          </p:stCondLst>
                                        </p:cTn>
                                        <p:tgtEl>
                                          <p:spTgt spid="66"/>
                                        </p:tgtEl>
                                        <p:attrNameLst>
                                          <p:attrName>r</p:attrName>
                                        </p:attrNameLst>
                                      </p:cBhvr>
                                    </p:animRot>
                                    <p:animRot by="120000">
                                      <p:cBhvr>
                                        <p:cTn id="37" dur="600" fill="hold">
                                          <p:stCondLst>
                                            <p:cond delay="2400"/>
                                          </p:stCondLst>
                                        </p:cTn>
                                        <p:tgtEl>
                                          <p:spTgt spid="66"/>
                                        </p:tgtEl>
                                        <p:attrNameLst>
                                          <p:attrName>r</p:attrName>
                                        </p:attrNameLst>
                                      </p:cBhvr>
                                    </p:animRot>
                                  </p:childTnLst>
                                </p:cTn>
                              </p:par>
                              <p:par>
                                <p:cTn id="38" presetID="1" presetClass="exit" presetSubtype="0" fill="hold" nodeType="withEffect">
                                  <p:stCondLst>
                                    <p:cond delay="0"/>
                                  </p:stCondLst>
                                  <p:childTnLst>
                                    <p:set>
                                      <p:cBhvr>
                                        <p:cTn id="39" dur="1" fill="hold">
                                          <p:stCondLst>
                                            <p:cond delay="0"/>
                                          </p:stCondLst>
                                        </p:cTn>
                                        <p:tgtEl>
                                          <p:spTgt spid="68"/>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2052"/>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71"/>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par>
                                <p:cTn id="47" presetID="32" presetClass="emph" presetSubtype="0" repeatCount="indefinite" fill="hold" nodeType="withEffect">
                                  <p:stCondLst>
                                    <p:cond delay="0"/>
                                  </p:stCondLst>
                                  <p:childTnLst>
                                    <p:animRot by="120000">
                                      <p:cBhvr>
                                        <p:cTn id="48" dur="500" fill="hold">
                                          <p:stCondLst>
                                            <p:cond delay="0"/>
                                          </p:stCondLst>
                                        </p:cTn>
                                        <p:tgtEl>
                                          <p:spTgt spid="70"/>
                                        </p:tgtEl>
                                        <p:attrNameLst>
                                          <p:attrName>r</p:attrName>
                                        </p:attrNameLst>
                                      </p:cBhvr>
                                    </p:animRot>
                                    <p:animRot by="-240000">
                                      <p:cBhvr>
                                        <p:cTn id="49" dur="1000" fill="hold">
                                          <p:stCondLst>
                                            <p:cond delay="1000"/>
                                          </p:stCondLst>
                                        </p:cTn>
                                        <p:tgtEl>
                                          <p:spTgt spid="70"/>
                                        </p:tgtEl>
                                        <p:attrNameLst>
                                          <p:attrName>r</p:attrName>
                                        </p:attrNameLst>
                                      </p:cBhvr>
                                    </p:animRot>
                                    <p:animRot by="240000">
                                      <p:cBhvr>
                                        <p:cTn id="50" dur="1000" fill="hold">
                                          <p:stCondLst>
                                            <p:cond delay="2000"/>
                                          </p:stCondLst>
                                        </p:cTn>
                                        <p:tgtEl>
                                          <p:spTgt spid="70"/>
                                        </p:tgtEl>
                                        <p:attrNameLst>
                                          <p:attrName>r</p:attrName>
                                        </p:attrNameLst>
                                      </p:cBhvr>
                                    </p:animRot>
                                    <p:animRot by="-240000">
                                      <p:cBhvr>
                                        <p:cTn id="51" dur="1000" fill="hold">
                                          <p:stCondLst>
                                            <p:cond delay="3000"/>
                                          </p:stCondLst>
                                        </p:cTn>
                                        <p:tgtEl>
                                          <p:spTgt spid="70"/>
                                        </p:tgtEl>
                                        <p:attrNameLst>
                                          <p:attrName>r</p:attrName>
                                        </p:attrNameLst>
                                      </p:cBhvr>
                                    </p:animRot>
                                    <p:animRot by="120000">
                                      <p:cBhvr>
                                        <p:cTn id="52" dur="1000" fill="hold">
                                          <p:stCondLst>
                                            <p:cond delay="4000"/>
                                          </p:stCondLst>
                                        </p:cTn>
                                        <p:tgtEl>
                                          <p:spTgt spid="70"/>
                                        </p:tgtEl>
                                        <p:attrNameLst>
                                          <p:attrName>r</p:attrName>
                                        </p:attrNameLst>
                                      </p:cBhvr>
                                    </p:animRot>
                                  </p:childTnLst>
                                </p:cTn>
                              </p:par>
                              <p:par>
                                <p:cTn id="53" presetID="1" presetClass="exit" presetSubtype="0" fill="hold" nodeType="withEffect">
                                  <p:stCondLst>
                                    <p:cond delay="0"/>
                                  </p:stCondLst>
                                  <p:childTnLst>
                                    <p:set>
                                      <p:cBhvr>
                                        <p:cTn id="54" dur="1" fill="hold">
                                          <p:stCondLst>
                                            <p:cond delay="0"/>
                                          </p:stCondLst>
                                        </p:cTn>
                                        <p:tgtEl>
                                          <p:spTgt spid="71"/>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205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57" restart="whenNotActive" fill="hold" evtFilter="cancelBubble" nodeType="interactiveSeq">
                <p:stCondLst>
                  <p:cond evt="onClick" delay="0">
                    <p:tgtEl>
                      <p:spTgt spid="73"/>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72"/>
                                        </p:tgtEl>
                                        <p:attrNameLst>
                                          <p:attrName>style.visibility</p:attrName>
                                        </p:attrNameLst>
                                      </p:cBhvr>
                                      <p:to>
                                        <p:strVal val="visible"/>
                                      </p:to>
                                    </p:set>
                                  </p:childTnLst>
                                </p:cTn>
                              </p:par>
                              <p:par>
                                <p:cTn id="62" presetID="32" presetClass="emph" presetSubtype="0" repeatCount="indefinite" fill="hold" nodeType="withEffect">
                                  <p:stCondLst>
                                    <p:cond delay="0"/>
                                  </p:stCondLst>
                                  <p:childTnLst>
                                    <p:animRot by="120000">
                                      <p:cBhvr>
                                        <p:cTn id="63" dur="200" fill="hold">
                                          <p:stCondLst>
                                            <p:cond delay="0"/>
                                          </p:stCondLst>
                                        </p:cTn>
                                        <p:tgtEl>
                                          <p:spTgt spid="72"/>
                                        </p:tgtEl>
                                        <p:attrNameLst>
                                          <p:attrName>r</p:attrName>
                                        </p:attrNameLst>
                                      </p:cBhvr>
                                    </p:animRot>
                                    <p:animRot by="-240000">
                                      <p:cBhvr>
                                        <p:cTn id="64" dur="400" fill="hold">
                                          <p:stCondLst>
                                            <p:cond delay="400"/>
                                          </p:stCondLst>
                                        </p:cTn>
                                        <p:tgtEl>
                                          <p:spTgt spid="72"/>
                                        </p:tgtEl>
                                        <p:attrNameLst>
                                          <p:attrName>r</p:attrName>
                                        </p:attrNameLst>
                                      </p:cBhvr>
                                    </p:animRot>
                                    <p:animRot by="240000">
                                      <p:cBhvr>
                                        <p:cTn id="65" dur="400" fill="hold">
                                          <p:stCondLst>
                                            <p:cond delay="800"/>
                                          </p:stCondLst>
                                        </p:cTn>
                                        <p:tgtEl>
                                          <p:spTgt spid="72"/>
                                        </p:tgtEl>
                                        <p:attrNameLst>
                                          <p:attrName>r</p:attrName>
                                        </p:attrNameLst>
                                      </p:cBhvr>
                                    </p:animRot>
                                    <p:animRot by="-240000">
                                      <p:cBhvr>
                                        <p:cTn id="66" dur="400" fill="hold">
                                          <p:stCondLst>
                                            <p:cond delay="1200"/>
                                          </p:stCondLst>
                                        </p:cTn>
                                        <p:tgtEl>
                                          <p:spTgt spid="72"/>
                                        </p:tgtEl>
                                        <p:attrNameLst>
                                          <p:attrName>r</p:attrName>
                                        </p:attrNameLst>
                                      </p:cBhvr>
                                    </p:animRot>
                                    <p:animRot by="120000">
                                      <p:cBhvr>
                                        <p:cTn id="67" dur="400" fill="hold">
                                          <p:stCondLst>
                                            <p:cond delay="1600"/>
                                          </p:stCondLst>
                                        </p:cTn>
                                        <p:tgtEl>
                                          <p:spTgt spid="72"/>
                                        </p:tgtEl>
                                        <p:attrNameLst>
                                          <p:attrName>r</p:attrName>
                                        </p:attrNameLst>
                                      </p:cBhvr>
                                    </p:animRot>
                                  </p:childTnLst>
                                </p:cTn>
                              </p:par>
                              <p:par>
                                <p:cTn id="68" presetID="1" presetClass="exit" presetSubtype="0" fill="hold" nodeType="withEffect">
                                  <p:stCondLst>
                                    <p:cond delay="0"/>
                                  </p:stCondLst>
                                  <p:childTnLst>
                                    <p:set>
                                      <p:cBhvr>
                                        <p:cTn id="69" dur="1" fill="hold">
                                          <p:stCondLst>
                                            <p:cond delay="0"/>
                                          </p:stCondLst>
                                        </p:cTn>
                                        <p:tgtEl>
                                          <p:spTgt spid="73"/>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2055"/>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72" restart="whenNotActive" fill="hold" evtFilter="cancelBubble" nodeType="interactiveSeq">
                <p:stCondLst>
                  <p:cond evt="onClick" delay="0">
                    <p:tgtEl>
                      <p:spTgt spid="75"/>
                    </p:tgtEl>
                  </p:cond>
                </p:stCondLst>
                <p:endSync evt="end" delay="0">
                  <p:rtn val="all"/>
                </p:endSync>
                <p:childTnLst>
                  <p:par>
                    <p:cTn id="73" fill="hold">
                      <p:stCondLst>
                        <p:cond delay="0"/>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74"/>
                                        </p:tgtEl>
                                        <p:attrNameLst>
                                          <p:attrName>style.visibility</p:attrName>
                                        </p:attrNameLst>
                                      </p:cBhvr>
                                      <p:to>
                                        <p:strVal val="visible"/>
                                      </p:to>
                                    </p:set>
                                  </p:childTnLst>
                                </p:cTn>
                              </p:par>
                              <p:par>
                                <p:cTn id="77" presetID="32" presetClass="emph" presetSubtype="0" repeatCount="indefinite" fill="hold" nodeType="withEffect">
                                  <p:stCondLst>
                                    <p:cond delay="0"/>
                                  </p:stCondLst>
                                  <p:childTnLst>
                                    <p:animRot by="120000">
                                      <p:cBhvr>
                                        <p:cTn id="78" dur="200" fill="hold">
                                          <p:stCondLst>
                                            <p:cond delay="0"/>
                                          </p:stCondLst>
                                        </p:cTn>
                                        <p:tgtEl>
                                          <p:spTgt spid="74"/>
                                        </p:tgtEl>
                                        <p:attrNameLst>
                                          <p:attrName>r</p:attrName>
                                        </p:attrNameLst>
                                      </p:cBhvr>
                                    </p:animRot>
                                    <p:animRot by="-240000">
                                      <p:cBhvr>
                                        <p:cTn id="79" dur="400" fill="hold">
                                          <p:stCondLst>
                                            <p:cond delay="400"/>
                                          </p:stCondLst>
                                        </p:cTn>
                                        <p:tgtEl>
                                          <p:spTgt spid="74"/>
                                        </p:tgtEl>
                                        <p:attrNameLst>
                                          <p:attrName>r</p:attrName>
                                        </p:attrNameLst>
                                      </p:cBhvr>
                                    </p:animRot>
                                    <p:animRot by="240000">
                                      <p:cBhvr>
                                        <p:cTn id="80" dur="400" fill="hold">
                                          <p:stCondLst>
                                            <p:cond delay="800"/>
                                          </p:stCondLst>
                                        </p:cTn>
                                        <p:tgtEl>
                                          <p:spTgt spid="74"/>
                                        </p:tgtEl>
                                        <p:attrNameLst>
                                          <p:attrName>r</p:attrName>
                                        </p:attrNameLst>
                                      </p:cBhvr>
                                    </p:animRot>
                                    <p:animRot by="-240000">
                                      <p:cBhvr>
                                        <p:cTn id="81" dur="400" fill="hold">
                                          <p:stCondLst>
                                            <p:cond delay="1200"/>
                                          </p:stCondLst>
                                        </p:cTn>
                                        <p:tgtEl>
                                          <p:spTgt spid="74"/>
                                        </p:tgtEl>
                                        <p:attrNameLst>
                                          <p:attrName>r</p:attrName>
                                        </p:attrNameLst>
                                      </p:cBhvr>
                                    </p:animRot>
                                    <p:animRot by="120000">
                                      <p:cBhvr>
                                        <p:cTn id="82" dur="400" fill="hold">
                                          <p:stCondLst>
                                            <p:cond delay="1600"/>
                                          </p:stCondLst>
                                        </p:cTn>
                                        <p:tgtEl>
                                          <p:spTgt spid="74"/>
                                        </p:tgtEl>
                                        <p:attrNameLst>
                                          <p:attrName>r</p:attrName>
                                        </p:attrNameLst>
                                      </p:cBhvr>
                                    </p:animRot>
                                  </p:childTnLst>
                                </p:cTn>
                              </p:par>
                              <p:par>
                                <p:cTn id="83" presetID="35" presetClass="path" presetSubtype="0" repeatCount="indefinite" accel="50000" decel="50000" fill="hold" nodeType="withEffect">
                                  <p:stCondLst>
                                    <p:cond delay="0"/>
                                  </p:stCondLst>
                                  <p:childTnLst>
                                    <p:animMotion origin="layout" path="M -4.16667E-6 4.81481E-6 L -1.21093 0.04814 " pathEditMode="relative" rAng="0" ptsTypes="AA">
                                      <p:cBhvr>
                                        <p:cTn id="84" dur="35000" fill="hold"/>
                                        <p:tgtEl>
                                          <p:spTgt spid="74"/>
                                        </p:tgtEl>
                                        <p:attrNameLst>
                                          <p:attrName>ppt_x</p:attrName>
                                          <p:attrName>ppt_y</p:attrName>
                                        </p:attrNameLst>
                                      </p:cBhvr>
                                      <p:rCtr x="-60556" y="2407"/>
                                    </p:animMotion>
                                  </p:childTnLst>
                                </p:cTn>
                              </p:par>
                              <p:par>
                                <p:cTn id="85" presetID="1" presetClass="entr" presetSubtype="0" fill="hold" nodeType="withEffect">
                                  <p:stCondLst>
                                    <p:cond delay="0"/>
                                  </p:stCondLst>
                                  <p:childTnLst>
                                    <p:set>
                                      <p:cBhvr>
                                        <p:cTn id="86" dur="1" fill="hold">
                                          <p:stCondLst>
                                            <p:cond delay="0"/>
                                          </p:stCondLst>
                                        </p:cTn>
                                        <p:tgtEl>
                                          <p:spTgt spid="76"/>
                                        </p:tgtEl>
                                        <p:attrNameLst>
                                          <p:attrName>style.visibility</p:attrName>
                                        </p:attrNameLst>
                                      </p:cBhvr>
                                      <p:to>
                                        <p:strVal val="visible"/>
                                      </p:to>
                                    </p:set>
                                  </p:childTnLst>
                                </p:cTn>
                              </p:par>
                              <p:par>
                                <p:cTn id="87" presetID="32" presetClass="emph" presetSubtype="0" repeatCount="indefinite" fill="hold" nodeType="withEffect">
                                  <p:stCondLst>
                                    <p:cond delay="0"/>
                                  </p:stCondLst>
                                  <p:childTnLst>
                                    <p:animRot by="120000">
                                      <p:cBhvr>
                                        <p:cTn id="88" dur="200" fill="hold">
                                          <p:stCondLst>
                                            <p:cond delay="0"/>
                                          </p:stCondLst>
                                        </p:cTn>
                                        <p:tgtEl>
                                          <p:spTgt spid="76"/>
                                        </p:tgtEl>
                                        <p:attrNameLst>
                                          <p:attrName>r</p:attrName>
                                        </p:attrNameLst>
                                      </p:cBhvr>
                                    </p:animRot>
                                    <p:animRot by="-240000">
                                      <p:cBhvr>
                                        <p:cTn id="89" dur="400" fill="hold">
                                          <p:stCondLst>
                                            <p:cond delay="400"/>
                                          </p:stCondLst>
                                        </p:cTn>
                                        <p:tgtEl>
                                          <p:spTgt spid="76"/>
                                        </p:tgtEl>
                                        <p:attrNameLst>
                                          <p:attrName>r</p:attrName>
                                        </p:attrNameLst>
                                      </p:cBhvr>
                                    </p:animRot>
                                    <p:animRot by="240000">
                                      <p:cBhvr>
                                        <p:cTn id="90" dur="400" fill="hold">
                                          <p:stCondLst>
                                            <p:cond delay="800"/>
                                          </p:stCondLst>
                                        </p:cTn>
                                        <p:tgtEl>
                                          <p:spTgt spid="76"/>
                                        </p:tgtEl>
                                        <p:attrNameLst>
                                          <p:attrName>r</p:attrName>
                                        </p:attrNameLst>
                                      </p:cBhvr>
                                    </p:animRot>
                                    <p:animRot by="-240000">
                                      <p:cBhvr>
                                        <p:cTn id="91" dur="400" fill="hold">
                                          <p:stCondLst>
                                            <p:cond delay="1200"/>
                                          </p:stCondLst>
                                        </p:cTn>
                                        <p:tgtEl>
                                          <p:spTgt spid="76"/>
                                        </p:tgtEl>
                                        <p:attrNameLst>
                                          <p:attrName>r</p:attrName>
                                        </p:attrNameLst>
                                      </p:cBhvr>
                                    </p:animRot>
                                    <p:animRot by="120000">
                                      <p:cBhvr>
                                        <p:cTn id="92" dur="400" fill="hold">
                                          <p:stCondLst>
                                            <p:cond delay="1600"/>
                                          </p:stCondLst>
                                        </p:cTn>
                                        <p:tgtEl>
                                          <p:spTgt spid="76"/>
                                        </p:tgtEl>
                                        <p:attrNameLst>
                                          <p:attrName>r</p:attrName>
                                        </p:attrNameLst>
                                      </p:cBhvr>
                                    </p:animRot>
                                  </p:childTnLst>
                                </p:cTn>
                              </p:par>
                              <p:par>
                                <p:cTn id="93" presetID="35" presetClass="path" presetSubtype="0" repeatCount="indefinite" accel="50000" decel="50000" fill="hold" nodeType="withEffect">
                                  <p:stCondLst>
                                    <p:cond delay="0"/>
                                  </p:stCondLst>
                                  <p:childTnLst>
                                    <p:animMotion origin="layout" path="M -1.38889E-6 -1.11214E-7 L 1.1908 -0.01483 " pathEditMode="relative" rAng="0" ptsTypes="AA">
                                      <p:cBhvr>
                                        <p:cTn id="94" dur="32000" fill="hold"/>
                                        <p:tgtEl>
                                          <p:spTgt spid="76"/>
                                        </p:tgtEl>
                                        <p:attrNameLst>
                                          <p:attrName>ppt_x</p:attrName>
                                          <p:attrName>ppt_y</p:attrName>
                                        </p:attrNameLst>
                                      </p:cBhvr>
                                      <p:rCtr x="59531" y="-741"/>
                                    </p:animMotion>
                                  </p:childTnLst>
                                </p:cTn>
                              </p:par>
                              <p:par>
                                <p:cTn id="95" presetID="1" presetClass="exit" presetSubtype="0" fill="hold" nodeType="withEffect">
                                  <p:stCondLst>
                                    <p:cond delay="0"/>
                                  </p:stCondLst>
                                  <p:childTnLst>
                                    <p:set>
                                      <p:cBhvr>
                                        <p:cTn id="96" dur="1" fill="hold">
                                          <p:stCondLst>
                                            <p:cond delay="0"/>
                                          </p:stCondLst>
                                        </p:cTn>
                                        <p:tgtEl>
                                          <p:spTgt spid="75"/>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2053"/>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99" restart="whenNotActive" fill="hold" evtFilter="cancelBubble" nodeType="interactiveSeq">
                <p:stCondLst>
                  <p:cond evt="onClick" delay="0">
                    <p:tgtEl>
                      <p:spTgt spid="77"/>
                    </p:tgtEl>
                  </p:cond>
                </p:stCondLst>
                <p:endSync evt="end" delay="0">
                  <p:rtn val="all"/>
                </p:endSync>
                <p:childTnLst>
                  <p:par>
                    <p:cTn id="100" fill="hold">
                      <p:stCondLst>
                        <p:cond delay="0"/>
                      </p:stCondLst>
                      <p:childTnLst>
                        <p:par>
                          <p:cTn id="101" fill="hold">
                            <p:stCondLst>
                              <p:cond delay="0"/>
                            </p:stCondLst>
                            <p:childTnLst>
                              <p:par>
                                <p:cTn id="102" presetID="1" presetClass="entr" presetSubtype="0" fill="hold" nodeType="clickEffect">
                                  <p:stCondLst>
                                    <p:cond delay="0"/>
                                  </p:stCondLst>
                                  <p:childTnLst>
                                    <p:set>
                                      <p:cBhvr>
                                        <p:cTn id="103" dur="1" fill="hold">
                                          <p:stCondLst>
                                            <p:cond delay="0"/>
                                          </p:stCondLst>
                                        </p:cTn>
                                        <p:tgtEl>
                                          <p:spTgt spid="78"/>
                                        </p:tgtEl>
                                        <p:attrNameLst>
                                          <p:attrName>style.visibility</p:attrName>
                                        </p:attrNameLst>
                                      </p:cBhvr>
                                      <p:to>
                                        <p:strVal val="visible"/>
                                      </p:to>
                                    </p:set>
                                  </p:childTnLst>
                                </p:cTn>
                              </p:par>
                              <p:par>
                                <p:cTn id="104" presetID="32" presetClass="emph" presetSubtype="0" repeatCount="indefinite" fill="hold" nodeType="withEffect">
                                  <p:stCondLst>
                                    <p:cond delay="0"/>
                                  </p:stCondLst>
                                  <p:childTnLst>
                                    <p:animRot by="120000">
                                      <p:cBhvr>
                                        <p:cTn id="105" dur="200" fill="hold">
                                          <p:stCondLst>
                                            <p:cond delay="0"/>
                                          </p:stCondLst>
                                        </p:cTn>
                                        <p:tgtEl>
                                          <p:spTgt spid="78"/>
                                        </p:tgtEl>
                                        <p:attrNameLst>
                                          <p:attrName>r</p:attrName>
                                        </p:attrNameLst>
                                      </p:cBhvr>
                                    </p:animRot>
                                    <p:animRot by="-240000">
                                      <p:cBhvr>
                                        <p:cTn id="106" dur="400" fill="hold">
                                          <p:stCondLst>
                                            <p:cond delay="400"/>
                                          </p:stCondLst>
                                        </p:cTn>
                                        <p:tgtEl>
                                          <p:spTgt spid="78"/>
                                        </p:tgtEl>
                                        <p:attrNameLst>
                                          <p:attrName>r</p:attrName>
                                        </p:attrNameLst>
                                      </p:cBhvr>
                                    </p:animRot>
                                    <p:animRot by="240000">
                                      <p:cBhvr>
                                        <p:cTn id="107" dur="400" fill="hold">
                                          <p:stCondLst>
                                            <p:cond delay="800"/>
                                          </p:stCondLst>
                                        </p:cTn>
                                        <p:tgtEl>
                                          <p:spTgt spid="78"/>
                                        </p:tgtEl>
                                        <p:attrNameLst>
                                          <p:attrName>r</p:attrName>
                                        </p:attrNameLst>
                                      </p:cBhvr>
                                    </p:animRot>
                                    <p:animRot by="-240000">
                                      <p:cBhvr>
                                        <p:cTn id="108" dur="400" fill="hold">
                                          <p:stCondLst>
                                            <p:cond delay="1200"/>
                                          </p:stCondLst>
                                        </p:cTn>
                                        <p:tgtEl>
                                          <p:spTgt spid="78"/>
                                        </p:tgtEl>
                                        <p:attrNameLst>
                                          <p:attrName>r</p:attrName>
                                        </p:attrNameLst>
                                      </p:cBhvr>
                                    </p:animRot>
                                    <p:animRot by="120000">
                                      <p:cBhvr>
                                        <p:cTn id="109" dur="400" fill="hold">
                                          <p:stCondLst>
                                            <p:cond delay="1600"/>
                                          </p:stCondLst>
                                        </p:cTn>
                                        <p:tgtEl>
                                          <p:spTgt spid="78"/>
                                        </p:tgtEl>
                                        <p:attrNameLst>
                                          <p:attrName>r</p:attrName>
                                        </p:attrNameLst>
                                      </p:cBhvr>
                                    </p:animRot>
                                  </p:childTnLst>
                                </p:cTn>
                              </p:par>
                              <p:par>
                                <p:cTn id="110" presetID="35" presetClass="path" presetSubtype="0" repeatCount="indefinite" accel="50000" decel="50000" fill="hold" nodeType="withEffect">
                                  <p:stCondLst>
                                    <p:cond delay="0"/>
                                  </p:stCondLst>
                                  <p:childTnLst>
                                    <p:animMotion origin="layout" path="M -2.77778E-7 2.86067E-6 L -1.19184 0.02471 " pathEditMode="relative" rAng="0" ptsTypes="AA">
                                      <p:cBhvr>
                                        <p:cTn id="111" dur="25000" fill="hold"/>
                                        <p:tgtEl>
                                          <p:spTgt spid="78"/>
                                        </p:tgtEl>
                                        <p:attrNameLst>
                                          <p:attrName>ppt_x</p:attrName>
                                          <p:attrName>ppt_y</p:attrName>
                                        </p:attrNameLst>
                                      </p:cBhvr>
                                      <p:rCtr x="-59601" y="1236"/>
                                    </p:animMotion>
                                  </p:childTnLst>
                                </p:cTn>
                              </p:par>
                              <p:par>
                                <p:cTn id="112" presetID="1" presetClass="exit" presetSubtype="0" fill="hold" nodeType="withEffect">
                                  <p:stCondLst>
                                    <p:cond delay="0"/>
                                  </p:stCondLst>
                                  <p:childTnLst>
                                    <p:set>
                                      <p:cBhvr>
                                        <p:cTn id="113" dur="1" fill="hold">
                                          <p:stCondLst>
                                            <p:cond delay="0"/>
                                          </p:stCondLst>
                                        </p:cTn>
                                        <p:tgtEl>
                                          <p:spTgt spid="77"/>
                                        </p:tgtEl>
                                        <p:attrNameLst>
                                          <p:attrName>style.visibility</p:attrName>
                                        </p:attrNameLst>
                                      </p:cBhvr>
                                      <p:to>
                                        <p:strVal val="hidden"/>
                                      </p:to>
                                    </p:set>
                                  </p:childTnLst>
                                </p:cTn>
                              </p:par>
                              <p:par>
                                <p:cTn id="114" presetID="1" presetClass="exit" presetSubtype="0" fill="hold" nodeType="withEffect">
                                  <p:stCondLst>
                                    <p:cond delay="0"/>
                                  </p:stCondLst>
                                  <p:childTnLst>
                                    <p:set>
                                      <p:cBhvr>
                                        <p:cTn id="115" dur="1" fill="hold">
                                          <p:stCondLst>
                                            <p:cond delay="0"/>
                                          </p:stCondLst>
                                        </p:cTn>
                                        <p:tgtEl>
                                          <p:spTgt spid="2050"/>
                                        </p:tgtEl>
                                        <p:attrNameLst>
                                          <p:attrName>style.visibility</p:attrName>
                                        </p:attrNameLst>
                                      </p:cBhvr>
                                      <p:to>
                                        <p:strVal val="hidden"/>
                                      </p:to>
                                    </p:set>
                                  </p:childTnLst>
                                </p:cTn>
                              </p:par>
                            </p:childTnLst>
                          </p:cTn>
                        </p:par>
                      </p:childTnLst>
                    </p:cTn>
                  </p:par>
                </p:childTnLst>
              </p:cTn>
              <p:nextCondLst>
                <p:cond evt="onClick" delay="0">
                  <p:tgtEl>
                    <p:spTgt spid="77"/>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477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2628900"/>
            <a:ext cx="17068798"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382406" y="2400301"/>
            <a:ext cx="11802077" cy="954107"/>
          </a:xfrm>
          <a:prstGeom prst="rect">
            <a:avLst/>
          </a:prstGeom>
          <a:noFill/>
        </p:spPr>
        <p:txBody>
          <a:bodyPr wrap="none" rtlCol="0">
            <a:spAutoFit/>
          </a:bodyPr>
          <a:lstStyle/>
          <a:p>
            <a:pPr algn="ctr" defTabSz="1828800"/>
            <a:r>
              <a:rPr lang="en-US" sz="5600" b="1" dirty="0">
                <a:solidFill>
                  <a:prstClr val="white"/>
                </a:solidFill>
                <a:latin typeface="Times New Roman" panose="02020603050405020304" pitchFamily="18" charset="0"/>
                <a:cs typeface="Times New Roman" panose="02020603050405020304" pitchFamily="18" charset="0"/>
              </a:rPr>
              <a:t>1. Ai </a:t>
            </a:r>
            <a:r>
              <a:rPr lang="en-US" sz="5600" b="1" dirty="0" err="1">
                <a:solidFill>
                  <a:prstClr val="white"/>
                </a:solidFill>
                <a:latin typeface="Times New Roman" panose="02020603050405020304" pitchFamily="18" charset="0"/>
                <a:cs typeface="Times New Roman" panose="02020603050405020304" pitchFamily="18" charset="0"/>
              </a:rPr>
              <a:t>là</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tác</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giả</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của</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bài</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thơ</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Tự</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tình</a:t>
            </a:r>
            <a:r>
              <a:rPr lang="en-US" sz="5600" b="1" dirty="0">
                <a:solidFill>
                  <a:prstClr val="white"/>
                </a:solidFill>
                <a:latin typeface="Times New Roman" panose="02020603050405020304" pitchFamily="18" charset="0"/>
                <a:cs typeface="Times New Roman" panose="02020603050405020304" pitchFamily="18" charset="0"/>
              </a:rPr>
              <a:t> I”</a:t>
            </a:r>
          </a:p>
        </p:txBody>
      </p:sp>
      <p:sp>
        <p:nvSpPr>
          <p:cNvPr id="5" name="TextBox 4"/>
          <p:cNvSpPr txBox="1"/>
          <p:nvPr/>
        </p:nvSpPr>
        <p:spPr>
          <a:xfrm>
            <a:off x="5562600" y="5567809"/>
            <a:ext cx="4557658" cy="830997"/>
          </a:xfrm>
          <a:prstGeom prst="rect">
            <a:avLst/>
          </a:prstGeom>
          <a:noFill/>
        </p:spPr>
        <p:txBody>
          <a:bodyPr wrap="none" rtlCol="0">
            <a:spAutoFit/>
          </a:bodyPr>
          <a:lstStyle/>
          <a:p>
            <a:pPr defTabSz="1828800"/>
            <a:r>
              <a:rPr lang="en-US" sz="4800" b="1" dirty="0" err="1">
                <a:solidFill>
                  <a:srgbClr val="0000FF"/>
                </a:solidFill>
                <a:latin typeface="Times New Roman" panose="02020603050405020304" pitchFamily="18" charset="0"/>
                <a:cs typeface="Times New Roman" panose="02020603050405020304" pitchFamily="18" charset="0"/>
              </a:rPr>
              <a:t>Hồ</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Xuân</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Hương</a:t>
            </a:r>
            <a:endParaRPr lang="en-US" sz="4800" b="1" dirty="0">
              <a:solidFill>
                <a:srgbClr val="0000FF"/>
              </a:solidFill>
              <a:latin typeface="Times New Roman" panose="02020603050405020304" pitchFamily="18" charset="0"/>
              <a:cs typeface="Times New Roman" panose="02020603050405020304" pitchFamily="18" charset="0"/>
            </a:endParaRPr>
          </a:p>
        </p:txBody>
      </p:sp>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5080343" y="0"/>
            <a:ext cx="3200398" cy="1360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90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477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2628900"/>
            <a:ext cx="17068798"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400299" y="2132234"/>
            <a:ext cx="13487401" cy="2123658"/>
          </a:xfrm>
          <a:prstGeom prst="rect">
            <a:avLst/>
          </a:prstGeom>
          <a:noFill/>
        </p:spPr>
        <p:txBody>
          <a:bodyPr wrap="square" rtlCol="0">
            <a:spAutoFit/>
          </a:bodyPr>
          <a:lstStyle/>
          <a:p>
            <a:pPr lvl="0" algn="just" defTabSz="1371600">
              <a:spcAft>
                <a:spcPts val="1125"/>
              </a:spcAft>
              <a:defRPr/>
            </a:pP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2.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Bài</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thơ</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Tự</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II”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có</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chủ</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đề</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b="1"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44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phận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bi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kịch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của</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người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phụ</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nữ</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trong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xã</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hội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phong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kiến</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và</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khát</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vọng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tình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yêu</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hạnh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phúc</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tha</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thiết</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mãnh</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liệt</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Đúng</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hay </a:t>
            </a:r>
            <a:r>
              <a:rPr lang="en-US" sz="4400" dirty="0" err="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sai</a:t>
            </a:r>
            <a:r>
              <a:rPr lang="en-US" sz="44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p>
        </p:txBody>
      </p:sp>
      <p:sp>
        <p:nvSpPr>
          <p:cNvPr id="5" name="TextBox 4"/>
          <p:cNvSpPr txBox="1"/>
          <p:nvPr/>
        </p:nvSpPr>
        <p:spPr>
          <a:xfrm>
            <a:off x="7367551" y="5458242"/>
            <a:ext cx="1776448" cy="830997"/>
          </a:xfrm>
          <a:prstGeom prst="rect">
            <a:avLst/>
          </a:prstGeom>
          <a:noFill/>
        </p:spPr>
        <p:txBody>
          <a:bodyPr wrap="none" rtlCol="0">
            <a:spAutoFit/>
          </a:bodyPr>
          <a:lstStyle/>
          <a:p>
            <a:pPr defTabSz="1828800"/>
            <a:r>
              <a:rPr lang="en-US" sz="4800" b="1" dirty="0" err="1">
                <a:solidFill>
                  <a:srgbClr val="0000FF"/>
                </a:solidFill>
                <a:latin typeface="Times New Roman" panose="02020603050405020304" pitchFamily="18" charset="0"/>
                <a:cs typeface="Times New Roman" panose="02020603050405020304" pitchFamily="18" charset="0"/>
              </a:rPr>
              <a:t>Đúng</a:t>
            </a:r>
            <a:r>
              <a:rPr lang="en-US" sz="4800" b="1" dirty="0">
                <a:solidFill>
                  <a:srgbClr val="0000FF"/>
                </a:solidFill>
                <a:latin typeface="Times New Roman" panose="02020603050405020304" pitchFamily="18" charset="0"/>
                <a:cs typeface="Times New Roman" panose="02020603050405020304" pitchFamily="18" charset="0"/>
              </a:rPr>
              <a:t> </a:t>
            </a: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5080343" y="0"/>
            <a:ext cx="3200398" cy="1360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61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477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2628900"/>
            <a:ext cx="17068798"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743200" y="1684468"/>
            <a:ext cx="13335001" cy="2677656"/>
          </a:xfrm>
          <a:prstGeom prst="rect">
            <a:avLst/>
          </a:prstGeom>
          <a:noFill/>
        </p:spPr>
        <p:txBody>
          <a:bodyPr wrap="square" rtlCol="0">
            <a:spAutoFit/>
          </a:bodyPr>
          <a:lstStyle/>
          <a:p>
            <a:pPr algn="just" defTabSz="1828800"/>
            <a:r>
              <a:rPr lang="en-US" sz="5600" b="1" dirty="0">
                <a:solidFill>
                  <a:prstClr val="white"/>
                </a:solidFill>
                <a:latin typeface="Times New Roman" panose="02020603050405020304" pitchFamily="18" charset="0"/>
                <a:cs typeface="Times New Roman" panose="02020603050405020304" pitchFamily="18" charset="0"/>
              </a:rPr>
              <a:t>3. </a:t>
            </a:r>
            <a:r>
              <a:rPr lang="en-US" sz="5600" b="1" dirty="0" err="1">
                <a:solidFill>
                  <a:prstClr val="white"/>
                </a:solidFill>
                <a:latin typeface="Times New Roman" panose="02020603050405020304" pitchFamily="18" charset="0"/>
                <a:cs typeface="Times New Roman" panose="02020603050405020304" pitchFamily="18" charset="0"/>
              </a:rPr>
              <a:t>Bài</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thơ</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Tự</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tình</a:t>
            </a:r>
            <a:r>
              <a:rPr lang="en-US" sz="5600" b="1" dirty="0">
                <a:solidFill>
                  <a:prstClr val="white"/>
                </a:solidFill>
                <a:latin typeface="Times New Roman" panose="02020603050405020304" pitchFamily="18" charset="0"/>
                <a:cs typeface="Times New Roman" panose="02020603050405020304" pitchFamily="18" charset="0"/>
              </a:rPr>
              <a:t> II” </a:t>
            </a:r>
            <a:r>
              <a:rPr lang="en-US" sz="5600" b="1" dirty="0" err="1">
                <a:solidFill>
                  <a:prstClr val="white"/>
                </a:solidFill>
                <a:latin typeface="Times New Roman" panose="02020603050405020304" pitchFamily="18" charset="0"/>
                <a:cs typeface="Times New Roman" panose="02020603050405020304" pitchFamily="18" charset="0"/>
              </a:rPr>
              <a:t>được</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Hồ</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Xuân</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Hương</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sáng</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tác</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theo</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thể</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thơ</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Thất</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ngôn</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tứ</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tuyệt</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đúng</a:t>
            </a:r>
            <a:r>
              <a:rPr lang="en-US" sz="5600" b="1" dirty="0">
                <a:solidFill>
                  <a:prstClr val="white"/>
                </a:solidFill>
                <a:latin typeface="Times New Roman" panose="02020603050405020304" pitchFamily="18" charset="0"/>
                <a:cs typeface="Times New Roman" panose="02020603050405020304" pitchFamily="18" charset="0"/>
              </a:rPr>
              <a:t> hay </a:t>
            </a:r>
            <a:r>
              <a:rPr lang="en-US" sz="5600" b="1" dirty="0" err="1">
                <a:solidFill>
                  <a:prstClr val="white"/>
                </a:solidFill>
                <a:latin typeface="Times New Roman" panose="02020603050405020304" pitchFamily="18" charset="0"/>
                <a:cs typeface="Times New Roman" panose="02020603050405020304" pitchFamily="18" charset="0"/>
              </a:rPr>
              <a:t>sai</a:t>
            </a:r>
            <a:r>
              <a:rPr lang="en-US" sz="5600" b="1" dirty="0">
                <a:solidFill>
                  <a:prstClr val="white"/>
                </a:solidFill>
                <a:latin typeface="Times New Roman" panose="02020603050405020304" pitchFamily="18" charset="0"/>
                <a:cs typeface="Times New Roman" panose="02020603050405020304" pitchFamily="18" charset="0"/>
              </a:rPr>
              <a:t>?</a:t>
            </a:r>
          </a:p>
        </p:txBody>
      </p:sp>
      <p:sp>
        <p:nvSpPr>
          <p:cNvPr id="5" name="TextBox 4"/>
          <p:cNvSpPr txBox="1"/>
          <p:nvPr/>
        </p:nvSpPr>
        <p:spPr>
          <a:xfrm>
            <a:off x="5029200" y="5539771"/>
            <a:ext cx="6112699" cy="830997"/>
          </a:xfrm>
          <a:prstGeom prst="rect">
            <a:avLst/>
          </a:prstGeom>
          <a:noFill/>
        </p:spPr>
        <p:txBody>
          <a:bodyPr wrap="none" rtlCol="0">
            <a:spAutoFit/>
          </a:bodyPr>
          <a:lstStyle/>
          <a:p>
            <a:pPr defTabSz="1828800"/>
            <a:r>
              <a:rPr lang="en-US" sz="4800" b="1" dirty="0">
                <a:solidFill>
                  <a:srgbClr val="0000FF"/>
                </a:solidFill>
                <a:latin typeface="Times New Roman" panose="02020603050405020304" pitchFamily="18" charset="0"/>
                <a:cs typeface="Times New Roman" panose="02020603050405020304" pitchFamily="18" charset="0"/>
              </a:rPr>
              <a:t>Sai – </a:t>
            </a:r>
            <a:r>
              <a:rPr lang="en-US" sz="4800" b="1" dirty="0" err="1">
                <a:solidFill>
                  <a:srgbClr val="0000FF"/>
                </a:solidFill>
                <a:latin typeface="Times New Roman" panose="02020603050405020304" pitchFamily="18" charset="0"/>
                <a:cs typeface="Times New Roman" panose="02020603050405020304" pitchFamily="18" charset="0"/>
              </a:rPr>
              <a:t>Thất</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ngôn</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bát</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cú</a:t>
            </a:r>
            <a:endParaRPr lang="en-US" sz="4800" b="1" dirty="0">
              <a:solidFill>
                <a:srgbClr val="0000FF"/>
              </a:solidFill>
              <a:latin typeface="Times New Roman" panose="02020603050405020304" pitchFamily="18" charset="0"/>
              <a:cs typeface="Times New Roman" panose="02020603050405020304" pitchFamily="18" charset="0"/>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5080343" y="0"/>
            <a:ext cx="3200398" cy="1360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980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477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2628900"/>
            <a:ext cx="17068798"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859224" y="1869134"/>
            <a:ext cx="14051026" cy="2308324"/>
          </a:xfrm>
          <a:prstGeom prst="rect">
            <a:avLst/>
          </a:prstGeom>
          <a:noFill/>
        </p:spPr>
        <p:txBody>
          <a:bodyPr wrap="none" rtlCol="0">
            <a:spAutoFit/>
          </a:bodyPr>
          <a:lstStyle/>
          <a:p>
            <a:pPr algn="just"/>
            <a:r>
              <a:rPr lang="en-US" sz="4800" b="1" dirty="0">
                <a:solidFill>
                  <a:schemeClr val="bg1"/>
                </a:solidFill>
                <a:latin typeface="Times New Roman" panose="02020603050405020304" pitchFamily="18" charset="0"/>
                <a:cs typeface="Times New Roman" panose="02020603050405020304" pitchFamily="18" charset="0"/>
              </a:rPr>
              <a:t>4. </a:t>
            </a:r>
            <a:r>
              <a:rPr lang="en-US" sz="4800" b="1" dirty="0" err="1">
                <a:solidFill>
                  <a:schemeClr val="bg1"/>
                </a:solidFill>
                <a:latin typeface="Times New Roman" panose="02020603050405020304" pitchFamily="18" charset="0"/>
                <a:cs typeface="Times New Roman" panose="02020603050405020304" pitchFamily="18" charset="0"/>
              </a:rPr>
              <a:t>Tác</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giả</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đã</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sử</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dụng</a:t>
            </a:r>
            <a:r>
              <a:rPr lang="en-US" sz="4800" b="1" dirty="0">
                <a:solidFill>
                  <a:schemeClr val="bg1"/>
                </a:solidFill>
                <a:latin typeface="Times New Roman" panose="02020603050405020304" pitchFamily="18" charset="0"/>
                <a:cs typeface="Times New Roman" panose="02020603050405020304" pitchFamily="18" charset="0"/>
              </a:rPr>
              <a:t> BPTT </a:t>
            </a:r>
            <a:r>
              <a:rPr lang="en-US" sz="4800" b="1" dirty="0" err="1">
                <a:solidFill>
                  <a:schemeClr val="bg1"/>
                </a:solidFill>
                <a:latin typeface="Times New Roman" panose="02020603050405020304" pitchFamily="18" charset="0"/>
                <a:cs typeface="Times New Roman" panose="02020603050405020304" pitchFamily="18" charset="0"/>
              </a:rPr>
              <a:t>nào</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trong</a:t>
            </a:r>
            <a:r>
              <a:rPr lang="en-US" sz="4800" b="1" dirty="0">
                <a:solidFill>
                  <a:schemeClr val="bg1"/>
                </a:solidFill>
                <a:latin typeface="Times New Roman" panose="02020603050405020304" pitchFamily="18" charset="0"/>
                <a:cs typeface="Times New Roman" panose="02020603050405020304" pitchFamily="18" charset="0"/>
              </a:rPr>
              <a:t> 2 </a:t>
            </a:r>
            <a:r>
              <a:rPr lang="en-US" sz="4800" b="1" dirty="0" err="1">
                <a:solidFill>
                  <a:schemeClr val="bg1"/>
                </a:solidFill>
                <a:latin typeface="Times New Roman" panose="02020603050405020304" pitchFamily="18" charset="0"/>
                <a:cs typeface="Times New Roman" panose="02020603050405020304" pitchFamily="18" charset="0"/>
              </a:rPr>
              <a:t>câu</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thơ</a:t>
            </a:r>
            <a:r>
              <a:rPr lang="en-US" sz="4800" b="1" dirty="0">
                <a:solidFill>
                  <a:schemeClr val="bg1"/>
                </a:solidFill>
                <a:latin typeface="Times New Roman" panose="02020603050405020304" pitchFamily="18" charset="0"/>
                <a:cs typeface="Times New Roman" panose="02020603050405020304" pitchFamily="18" charset="0"/>
              </a:rPr>
              <a:t> </a:t>
            </a:r>
            <a:r>
              <a:rPr lang="en-US" sz="4800" b="1" dirty="0" err="1">
                <a:solidFill>
                  <a:schemeClr val="bg1"/>
                </a:solidFill>
                <a:latin typeface="Times New Roman" panose="02020603050405020304" pitchFamily="18" charset="0"/>
                <a:cs typeface="Times New Roman" panose="02020603050405020304" pitchFamily="18" charset="0"/>
              </a:rPr>
              <a:t>sau</a:t>
            </a:r>
            <a:r>
              <a:rPr lang="en-US" sz="4800" b="1" dirty="0">
                <a:solidFill>
                  <a:schemeClr val="bg1"/>
                </a:solidFill>
                <a:latin typeface="Times New Roman" panose="02020603050405020304" pitchFamily="18" charset="0"/>
                <a:cs typeface="Times New Roman" panose="02020603050405020304" pitchFamily="18" charset="0"/>
              </a:rPr>
              <a:t>:</a:t>
            </a:r>
          </a:p>
          <a:p>
            <a:pPr algn="ctr"/>
            <a:r>
              <a:rPr lang="vi-VN" sz="4800" i="1" dirty="0">
                <a:solidFill>
                  <a:schemeClr val="bg1"/>
                </a:solidFill>
                <a:latin typeface="Times New Roman" panose="02020603050405020304" pitchFamily="18" charset="0"/>
                <a:cs typeface="Times New Roman" panose="02020603050405020304" pitchFamily="18" charset="0"/>
              </a:rPr>
              <a:t>Mõ thảm không khua mà cũng cốc.</a:t>
            </a:r>
          </a:p>
          <a:p>
            <a:pPr algn="ctr"/>
            <a:r>
              <a:rPr lang="vi-VN" sz="4800" i="1" dirty="0">
                <a:solidFill>
                  <a:schemeClr val="bg1"/>
                </a:solidFill>
                <a:latin typeface="Times New Roman" panose="02020603050405020304" pitchFamily="18" charset="0"/>
                <a:cs typeface="Times New Roman" panose="02020603050405020304" pitchFamily="18" charset="0"/>
              </a:rPr>
              <a:t>Chuông sầu chẳng đánh cớ sao om?</a:t>
            </a:r>
            <a:endParaRPr lang="en-US" sz="4800" i="1"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4800600" y="5261762"/>
            <a:ext cx="6207148" cy="1569660"/>
          </a:xfrm>
          <a:prstGeom prst="rect">
            <a:avLst/>
          </a:prstGeom>
          <a:noFill/>
        </p:spPr>
        <p:txBody>
          <a:bodyPr wrap="none" rtlCol="0">
            <a:spAutoFit/>
          </a:bodyPr>
          <a:lstStyle/>
          <a:p>
            <a:pPr algn="ctr" defTabSz="1828800"/>
            <a:r>
              <a:rPr lang="en-US" sz="4800" b="1" dirty="0" err="1">
                <a:solidFill>
                  <a:srgbClr val="0000FF"/>
                </a:solidFill>
                <a:latin typeface="Times New Roman" panose="02020603050405020304" pitchFamily="18" charset="0"/>
                <a:cs typeface="Times New Roman" panose="02020603050405020304" pitchFamily="18" charset="0"/>
              </a:rPr>
              <a:t>Nhân</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hoá</a:t>
            </a:r>
            <a:r>
              <a:rPr lang="en-US" sz="4800" b="1" dirty="0">
                <a:solidFill>
                  <a:srgbClr val="0000FF"/>
                </a:solidFill>
                <a:latin typeface="Times New Roman" panose="02020603050405020304" pitchFamily="18" charset="0"/>
                <a:cs typeface="Times New Roman" panose="02020603050405020304" pitchFamily="18" charset="0"/>
              </a:rPr>
              <a:t> </a:t>
            </a:r>
          </a:p>
          <a:p>
            <a:pPr algn="ctr" defTabSz="1828800"/>
            <a:r>
              <a:rPr lang="en-US" sz="4800" b="1" dirty="0">
                <a:solidFill>
                  <a:srgbClr val="0000FF"/>
                </a:solidFill>
                <a:latin typeface="Times New Roman" panose="02020603050405020304" pitchFamily="18" charset="0"/>
                <a:cs typeface="Times New Roman" panose="02020603050405020304" pitchFamily="18" charset="0"/>
              </a:rPr>
              <a:t>(</a:t>
            </a:r>
            <a:r>
              <a:rPr lang="en-US" sz="4800" b="1" dirty="0" err="1">
                <a:solidFill>
                  <a:srgbClr val="0000FF"/>
                </a:solidFill>
                <a:latin typeface="Times New Roman" panose="02020603050405020304" pitchFamily="18" charset="0"/>
                <a:cs typeface="Times New Roman" panose="02020603050405020304" pitchFamily="18" charset="0"/>
              </a:rPr>
              <a:t>mõ</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thảm</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chuông</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sầu</a:t>
            </a:r>
            <a:r>
              <a:rPr lang="en-US" sz="4800" b="1" dirty="0">
                <a:solidFill>
                  <a:srgbClr val="0000FF"/>
                </a:solidFill>
                <a:latin typeface="Times New Roman" panose="02020603050405020304" pitchFamily="18" charset="0"/>
                <a:cs typeface="Times New Roman" panose="02020603050405020304" pitchFamily="18" charset="0"/>
              </a:rPr>
              <a:t>)</a:t>
            </a: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5080343" y="0"/>
            <a:ext cx="3200398" cy="1360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10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477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2628900"/>
            <a:ext cx="17068798"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132108" y="1918815"/>
            <a:ext cx="13166105" cy="3231654"/>
          </a:xfrm>
          <a:prstGeom prst="rect">
            <a:avLst/>
          </a:prstGeom>
          <a:noFill/>
        </p:spPr>
        <p:txBody>
          <a:bodyPr wrap="none" rtlCol="0">
            <a:spAutoFit/>
          </a:bodyPr>
          <a:lstStyle/>
          <a:p>
            <a:pPr algn="ctr" defTabSz="1828800"/>
            <a:r>
              <a:rPr lang="en-US" sz="5400" b="1" dirty="0">
                <a:solidFill>
                  <a:schemeClr val="bg1"/>
                </a:solidFill>
                <a:latin typeface="Times New Roman" panose="02020603050405020304" pitchFamily="18" charset="0"/>
                <a:cs typeface="Times New Roman" panose="02020603050405020304" pitchFamily="18" charset="0"/>
              </a:rPr>
              <a:t>5. </a:t>
            </a:r>
            <a:r>
              <a:rPr lang="en-US" sz="5400" b="1" dirty="0" err="1">
                <a:solidFill>
                  <a:schemeClr val="bg1"/>
                </a:solidFill>
                <a:latin typeface="Times New Roman" panose="02020603050405020304" pitchFamily="18" charset="0"/>
                <a:cs typeface="Times New Roman" panose="02020603050405020304" pitchFamily="18" charset="0"/>
              </a:rPr>
              <a:t>Hãy</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liệt</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kê</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các</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từ</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láy</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trong</a:t>
            </a:r>
            <a:r>
              <a:rPr lang="en-US" sz="5400" b="1" dirty="0">
                <a:solidFill>
                  <a:schemeClr val="bg1"/>
                </a:solidFill>
                <a:latin typeface="Times New Roman" panose="02020603050405020304" pitchFamily="18" charset="0"/>
                <a:cs typeface="Times New Roman" panose="02020603050405020304" pitchFamily="18" charset="0"/>
              </a:rPr>
              <a:t> 2 </a:t>
            </a:r>
            <a:r>
              <a:rPr lang="en-US" sz="5400" b="1" dirty="0" err="1">
                <a:solidFill>
                  <a:schemeClr val="bg1"/>
                </a:solidFill>
                <a:latin typeface="Times New Roman" panose="02020603050405020304" pitchFamily="18" charset="0"/>
                <a:cs typeface="Times New Roman" panose="02020603050405020304" pitchFamily="18" charset="0"/>
              </a:rPr>
              <a:t>câu</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thơ</a:t>
            </a:r>
            <a:r>
              <a:rPr lang="en-US" sz="5400" b="1" dirty="0">
                <a:solidFill>
                  <a:schemeClr val="bg1"/>
                </a:solidFill>
                <a:latin typeface="Times New Roman" panose="02020603050405020304" pitchFamily="18" charset="0"/>
                <a:cs typeface="Times New Roman" panose="02020603050405020304" pitchFamily="18" charset="0"/>
              </a:rPr>
              <a:t> </a:t>
            </a:r>
            <a:r>
              <a:rPr lang="en-US" sz="5400" b="1" dirty="0" err="1">
                <a:solidFill>
                  <a:schemeClr val="bg1"/>
                </a:solidFill>
                <a:latin typeface="Times New Roman" panose="02020603050405020304" pitchFamily="18" charset="0"/>
                <a:cs typeface="Times New Roman" panose="02020603050405020304" pitchFamily="18" charset="0"/>
              </a:rPr>
              <a:t>sau</a:t>
            </a:r>
            <a:r>
              <a:rPr lang="en-US" sz="5400" b="1" dirty="0">
                <a:solidFill>
                  <a:schemeClr val="bg1"/>
                </a:solidFill>
                <a:latin typeface="Times New Roman" panose="02020603050405020304" pitchFamily="18" charset="0"/>
                <a:cs typeface="Times New Roman" panose="02020603050405020304" pitchFamily="18" charset="0"/>
              </a:rPr>
              <a:t>:</a:t>
            </a:r>
          </a:p>
          <a:p>
            <a:pPr algn="ctr"/>
            <a:r>
              <a:rPr lang="vi-VN" sz="4800" i="1" dirty="0">
                <a:solidFill>
                  <a:schemeClr val="bg1"/>
                </a:solidFill>
                <a:latin typeface="Times New Roman" panose="02020603050405020304" pitchFamily="18" charset="0"/>
                <a:cs typeface="Times New Roman" panose="02020603050405020304" pitchFamily="18" charset="0"/>
              </a:rPr>
              <a:t>Trước nghe những tiếng thêm rầu rĩ,</a:t>
            </a:r>
          </a:p>
          <a:p>
            <a:pPr algn="ctr"/>
            <a:r>
              <a:rPr lang="vi-VN" sz="4800" i="1" dirty="0">
                <a:solidFill>
                  <a:schemeClr val="bg1"/>
                </a:solidFill>
                <a:latin typeface="Times New Roman" panose="02020603050405020304" pitchFamily="18" charset="0"/>
                <a:cs typeface="Times New Roman" panose="02020603050405020304" pitchFamily="18" charset="0"/>
              </a:rPr>
              <a:t>Sau giận vì duyên để mõm mòm.</a:t>
            </a:r>
          </a:p>
          <a:p>
            <a:pPr algn="ctr" defTabSz="1828800"/>
            <a:endParaRPr lang="en-US" sz="5400" b="1"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5334000" y="5708992"/>
            <a:ext cx="5006499" cy="830997"/>
          </a:xfrm>
          <a:prstGeom prst="rect">
            <a:avLst/>
          </a:prstGeom>
          <a:noFill/>
        </p:spPr>
        <p:txBody>
          <a:bodyPr wrap="none" rtlCol="0">
            <a:spAutoFit/>
          </a:bodyPr>
          <a:lstStyle/>
          <a:p>
            <a:pPr defTabSz="1828800"/>
            <a:r>
              <a:rPr lang="en-US" sz="4800" b="1" dirty="0" err="1">
                <a:solidFill>
                  <a:srgbClr val="0000FF"/>
                </a:solidFill>
                <a:latin typeface="Times New Roman" panose="02020603050405020304" pitchFamily="18" charset="0"/>
                <a:cs typeface="Times New Roman" panose="02020603050405020304" pitchFamily="18" charset="0"/>
              </a:rPr>
              <a:t>Rầu</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rĩ</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mõm</a:t>
            </a:r>
            <a:r>
              <a:rPr lang="en-US" sz="4800" b="1" dirty="0">
                <a:solidFill>
                  <a:srgbClr val="0000FF"/>
                </a:solidFill>
                <a:latin typeface="Times New Roman" panose="02020603050405020304" pitchFamily="18" charset="0"/>
                <a:cs typeface="Times New Roman" panose="02020603050405020304" pitchFamily="18" charset="0"/>
              </a:rPr>
              <a:t> </a:t>
            </a:r>
            <a:r>
              <a:rPr lang="en-US" sz="4800" b="1" dirty="0" err="1">
                <a:solidFill>
                  <a:srgbClr val="0000FF"/>
                </a:solidFill>
                <a:latin typeface="Times New Roman" panose="02020603050405020304" pitchFamily="18" charset="0"/>
                <a:cs typeface="Times New Roman" panose="02020603050405020304" pitchFamily="18" charset="0"/>
              </a:rPr>
              <a:t>mòm</a:t>
            </a:r>
            <a:endParaRPr lang="en-US" sz="4800" b="1" dirty="0">
              <a:solidFill>
                <a:srgbClr val="0000FF"/>
              </a:solidFill>
              <a:latin typeface="Times New Roman" panose="02020603050405020304" pitchFamily="18" charset="0"/>
              <a:cs typeface="Times New Roman" panose="02020603050405020304" pitchFamily="18" charset="0"/>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5080343" y="0"/>
            <a:ext cx="3200398" cy="1360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320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477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2628900"/>
            <a:ext cx="17068798"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737552" y="2069851"/>
            <a:ext cx="10812896" cy="1815882"/>
          </a:xfrm>
          <a:prstGeom prst="rect">
            <a:avLst/>
          </a:prstGeom>
          <a:noFill/>
        </p:spPr>
        <p:txBody>
          <a:bodyPr wrap="square" rtlCol="0">
            <a:spAutoFit/>
          </a:bodyPr>
          <a:lstStyle/>
          <a:p>
            <a:pPr algn="ctr" defTabSz="1828800"/>
            <a:r>
              <a:rPr lang="en-US" sz="5600" b="1" dirty="0">
                <a:solidFill>
                  <a:prstClr val="white"/>
                </a:solidFill>
                <a:latin typeface="Times New Roman" panose="02020603050405020304" pitchFamily="18" charset="0"/>
                <a:cs typeface="Times New Roman" panose="02020603050405020304" pitchFamily="18" charset="0"/>
              </a:rPr>
              <a:t>6. </a:t>
            </a:r>
            <a:r>
              <a:rPr lang="en-US" sz="5600" b="1" dirty="0" err="1">
                <a:solidFill>
                  <a:prstClr val="white"/>
                </a:solidFill>
                <a:latin typeface="Times New Roman" panose="02020603050405020304" pitchFamily="18" charset="0"/>
                <a:cs typeface="Times New Roman" panose="02020603050405020304" pitchFamily="18" charset="0"/>
              </a:rPr>
              <a:t>Em</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hãy</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đọc</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thuộc</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lòng</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bài</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thơ</a:t>
            </a:r>
            <a:r>
              <a:rPr lang="en-US" sz="5600" b="1" dirty="0">
                <a:solidFill>
                  <a:prstClr val="white"/>
                </a:solidFill>
                <a:latin typeface="Times New Roman" panose="02020603050405020304" pitchFamily="18" charset="0"/>
                <a:cs typeface="Times New Roman" panose="02020603050405020304" pitchFamily="18" charset="0"/>
              </a:rPr>
              <a:t> </a:t>
            </a:r>
            <a:r>
              <a:rPr lang="en-US" sz="5600" b="1" dirty="0" err="1">
                <a:solidFill>
                  <a:prstClr val="white"/>
                </a:solidFill>
                <a:latin typeface="Times New Roman" panose="02020603050405020304" pitchFamily="18" charset="0"/>
                <a:cs typeface="Times New Roman" panose="02020603050405020304" pitchFamily="18" charset="0"/>
              </a:rPr>
              <a:t>trông</a:t>
            </a:r>
            <a:r>
              <a:rPr lang="en-US" sz="5600" b="1" dirty="0">
                <a:solidFill>
                  <a:prstClr val="white"/>
                </a:solidFill>
                <a:latin typeface="Times New Roman" panose="02020603050405020304" pitchFamily="18" charset="0"/>
                <a:cs typeface="Times New Roman" panose="02020603050405020304" pitchFamily="18" charset="0"/>
              </a:rPr>
              <a:t> 5 </a:t>
            </a:r>
            <a:r>
              <a:rPr lang="en-US" sz="5600" b="1" dirty="0" err="1">
                <a:solidFill>
                  <a:prstClr val="white"/>
                </a:solidFill>
                <a:latin typeface="Times New Roman" panose="02020603050405020304" pitchFamily="18" charset="0"/>
                <a:cs typeface="Times New Roman" panose="02020603050405020304" pitchFamily="18" charset="0"/>
              </a:rPr>
              <a:t>phút</a:t>
            </a:r>
            <a:endParaRPr lang="en-US" sz="5600" b="1" dirty="0">
              <a:solidFill>
                <a:prstClr val="white"/>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7772400" y="5540085"/>
            <a:ext cx="2258952" cy="830997"/>
          </a:xfrm>
          <a:prstGeom prst="rect">
            <a:avLst/>
          </a:prstGeom>
          <a:noFill/>
        </p:spPr>
        <p:txBody>
          <a:bodyPr wrap="none" rtlCol="0">
            <a:spAutoFit/>
          </a:bodyPr>
          <a:lstStyle/>
          <a:p>
            <a:pPr defTabSz="1828800"/>
            <a:r>
              <a:rPr lang="en-US" sz="4800" b="1" dirty="0">
                <a:solidFill>
                  <a:srgbClr val="0000FF"/>
                </a:solidFill>
                <a:latin typeface="Times New Roman" panose="02020603050405020304" pitchFamily="18" charset="0"/>
                <a:cs typeface="Times New Roman" panose="02020603050405020304" pitchFamily="18" charset="0"/>
              </a:rPr>
              <a:t>10 </a:t>
            </a:r>
            <a:r>
              <a:rPr lang="en-US" sz="4800" b="1" dirty="0" err="1">
                <a:solidFill>
                  <a:srgbClr val="0000FF"/>
                </a:solidFill>
                <a:latin typeface="Times New Roman" panose="02020603050405020304" pitchFamily="18" charset="0"/>
                <a:cs typeface="Times New Roman" panose="02020603050405020304" pitchFamily="18" charset="0"/>
              </a:rPr>
              <a:t>điểm</a:t>
            </a:r>
            <a:endParaRPr lang="en-US" sz="4800" b="1" dirty="0">
              <a:solidFill>
                <a:srgbClr val="0000FF"/>
              </a:solidFill>
              <a:latin typeface="Times New Roman" panose="02020603050405020304" pitchFamily="18" charset="0"/>
              <a:cs typeface="Times New Roman" panose="02020603050405020304" pitchFamily="18" charset="0"/>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5080343" y="0"/>
            <a:ext cx="3200398" cy="1360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82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ữ sĩ Đoàn Thị Điểm (Ảnh internet). ">
            <a:extLst>
              <a:ext uri="{FF2B5EF4-FFF2-40B4-BE49-F238E27FC236}">
                <a16:creationId xmlns="" xmlns:a16="http://schemas.microsoft.com/office/drawing/2014/main" id="{A538C1FC-BE9F-FD24-3C77-1EF6A7A8DE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027"/>
            <a:ext cx="18288000" cy="103048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D67F9A71-B4B8-29C6-035B-87368D74BEFA}"/>
              </a:ext>
            </a:extLst>
          </p:cNvPr>
          <p:cNvSpPr txBox="1"/>
          <p:nvPr/>
        </p:nvSpPr>
        <p:spPr>
          <a:xfrm>
            <a:off x="0" y="7810500"/>
            <a:ext cx="18263938" cy="1015663"/>
          </a:xfrm>
          <a:prstGeom prst="rect">
            <a:avLst/>
          </a:prstGeom>
          <a:solidFill>
            <a:schemeClr val="bg1"/>
          </a:solidFill>
        </p:spPr>
        <p:txBody>
          <a:bodyPr wrap="square" lIns="0" tIns="0" rIns="0" bIns="0" rtlCol="0" anchor="t">
            <a:spAutoFit/>
          </a:bodyPr>
          <a:lstStyle/>
          <a:p>
            <a:pPr algn="ctr"/>
            <a:r>
              <a:rPr lang="nl-NL" sz="6600" b="1" dirty="0">
                <a:latin typeface="Times New Roman" pitchFamily="18" charset="0"/>
                <a:cs typeface="Times New Roman" pitchFamily="18" charset="0"/>
              </a:rPr>
              <a:t>ĐOÀN THỊ ĐIỂM</a:t>
            </a:r>
            <a:endParaRPr lang="en-US" sz="6600" b="1" dirty="0">
              <a:latin typeface="Times New Roman" pitchFamily="18" charset="0"/>
              <a:cs typeface="Times New Roman" pitchFamily="18" charset="0"/>
            </a:endParaRPr>
          </a:p>
        </p:txBody>
      </p:sp>
    </p:spTree>
    <p:extLst>
      <p:ext uri="{BB962C8B-B14F-4D97-AF65-F5344CB8AC3E}">
        <p14:creationId xmlns:p14="http://schemas.microsoft.com/office/powerpoint/2010/main" val="416203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28FDE1E2-F8FB-5A6B-B153-82A2386C355E}"/>
              </a:ext>
            </a:extLst>
          </p:cNvPr>
          <p:cNvPicPr>
            <a:picLocks noChangeAspect="1"/>
          </p:cNvPicPr>
          <p:nvPr/>
        </p:nvPicPr>
        <p:blipFill>
          <a:blip r:embed="rId3"/>
          <a:stretch>
            <a:fillRect/>
          </a:stretch>
        </p:blipFill>
        <p:spPr>
          <a:xfrm>
            <a:off x="0" y="0"/>
            <a:ext cx="18288000" cy="10287000"/>
          </a:xfrm>
          <a:prstGeom prst="rect">
            <a:avLst/>
          </a:prstGeom>
        </p:spPr>
      </p:pic>
      <p:sp>
        <p:nvSpPr>
          <p:cNvPr id="3" name="TextBox 2">
            <a:extLst>
              <a:ext uri="{FF2B5EF4-FFF2-40B4-BE49-F238E27FC236}">
                <a16:creationId xmlns="" xmlns:a16="http://schemas.microsoft.com/office/drawing/2014/main" id="{D67F9A71-B4B8-29C6-035B-87368D74BEFA}"/>
              </a:ext>
            </a:extLst>
          </p:cNvPr>
          <p:cNvSpPr txBox="1"/>
          <p:nvPr/>
        </p:nvSpPr>
        <p:spPr>
          <a:xfrm>
            <a:off x="0" y="7810500"/>
            <a:ext cx="18263938" cy="1015663"/>
          </a:xfrm>
          <a:prstGeom prst="rect">
            <a:avLst/>
          </a:prstGeom>
          <a:solidFill>
            <a:schemeClr val="bg1"/>
          </a:solidFill>
        </p:spPr>
        <p:txBody>
          <a:bodyPr wrap="square" lIns="0" tIns="0" rIns="0" bIns="0" rtlCol="0" anchor="t">
            <a:spAutoFit/>
          </a:bodyPr>
          <a:lstStyle/>
          <a:p>
            <a:pPr algn="ctr"/>
            <a:r>
              <a:rPr lang="nl-NL" sz="6600" b="1" dirty="0">
                <a:latin typeface="Times New Roman" pitchFamily="18" charset="0"/>
                <a:cs typeface="Times New Roman" pitchFamily="18" charset="0"/>
              </a:rPr>
              <a:t>BÙI THỊ XUÂN</a:t>
            </a:r>
            <a:endParaRPr lang="en-US" sz="6600" b="1" dirty="0">
              <a:latin typeface="Times New Roman" pitchFamily="18" charset="0"/>
              <a:cs typeface="Times New Roman" pitchFamily="18" charset="0"/>
            </a:endParaRPr>
          </a:p>
        </p:txBody>
      </p:sp>
    </p:spTree>
    <p:extLst>
      <p:ext uri="{BB962C8B-B14F-4D97-AF65-F5344CB8AC3E}">
        <p14:creationId xmlns:p14="http://schemas.microsoft.com/office/powerpoint/2010/main" val="2742921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41E05C-2C76-51C8-FA2D-EF91EA7C9C03}"/>
              </a:ext>
            </a:extLst>
          </p:cNvPr>
          <p:cNvPicPr>
            <a:picLocks noChangeAspect="1"/>
          </p:cNvPicPr>
          <p:nvPr/>
        </p:nvPicPr>
        <p:blipFill>
          <a:blip r:embed="rId3"/>
          <a:stretch>
            <a:fillRect/>
          </a:stretch>
        </p:blipFill>
        <p:spPr>
          <a:xfrm>
            <a:off x="0" y="-22058"/>
            <a:ext cx="18263938" cy="10423358"/>
          </a:xfrm>
          <a:prstGeom prst="rect">
            <a:avLst/>
          </a:prstGeom>
        </p:spPr>
      </p:pic>
      <p:sp>
        <p:nvSpPr>
          <p:cNvPr id="3" name="TextBox 2">
            <a:extLst>
              <a:ext uri="{FF2B5EF4-FFF2-40B4-BE49-F238E27FC236}">
                <a16:creationId xmlns="" xmlns:a16="http://schemas.microsoft.com/office/drawing/2014/main" id="{D67F9A71-B4B8-29C6-035B-87368D74BEFA}"/>
              </a:ext>
            </a:extLst>
          </p:cNvPr>
          <p:cNvSpPr txBox="1"/>
          <p:nvPr/>
        </p:nvSpPr>
        <p:spPr>
          <a:xfrm>
            <a:off x="0" y="7810500"/>
            <a:ext cx="18263938" cy="1015663"/>
          </a:xfrm>
          <a:prstGeom prst="rect">
            <a:avLst/>
          </a:prstGeom>
          <a:solidFill>
            <a:schemeClr val="bg1"/>
          </a:solidFill>
        </p:spPr>
        <p:txBody>
          <a:bodyPr wrap="square" lIns="0" tIns="0" rIns="0" bIns="0" rtlCol="0" anchor="t">
            <a:spAutoFit/>
          </a:bodyPr>
          <a:lstStyle/>
          <a:p>
            <a:pPr algn="ctr"/>
            <a:r>
              <a:rPr lang="nl-NL" sz="6600" b="1" dirty="0">
                <a:latin typeface="Times New Roman" pitchFamily="18" charset="0"/>
                <a:cs typeface="Times New Roman" pitchFamily="18" charset="0"/>
              </a:rPr>
              <a:t>HỒ XUÂN HƯƠNG</a:t>
            </a:r>
            <a:endParaRPr lang="en-US" sz="6600" b="1" dirty="0">
              <a:latin typeface="Times New Roman" pitchFamily="18" charset="0"/>
              <a:cs typeface="Times New Roman" pitchFamily="18" charset="0"/>
            </a:endParaRPr>
          </a:p>
        </p:txBody>
      </p:sp>
    </p:spTree>
    <p:extLst>
      <p:ext uri="{BB962C8B-B14F-4D97-AF65-F5344CB8AC3E}">
        <p14:creationId xmlns:p14="http://schemas.microsoft.com/office/powerpoint/2010/main" val="64317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4">
            <a:extLst>
              <a:ext uri="{FF2B5EF4-FFF2-40B4-BE49-F238E27FC236}">
                <a16:creationId xmlns="" xmlns:a16="http://schemas.microsoft.com/office/drawing/2014/main" id="{8E7BEE68-C034-4113-9B6D-698BFE6F0B9C}"/>
              </a:ext>
            </a:extLst>
          </p:cNvPr>
          <p:cNvSpPr/>
          <p:nvPr/>
        </p:nvSpPr>
        <p:spPr>
          <a:xfrm>
            <a:off x="1657645" y="6296073"/>
            <a:ext cx="5657555" cy="4221951"/>
          </a:xfrm>
          <a:custGeom>
            <a:avLst/>
            <a:gdLst/>
            <a:ahLst/>
            <a:cxnLst/>
            <a:rect l="l" t="t" r="r" b="b"/>
            <a:pathLst>
              <a:path w="5657555" h="4221951">
                <a:moveTo>
                  <a:pt x="0" y="0"/>
                </a:moveTo>
                <a:lnTo>
                  <a:pt x="5657556" y="0"/>
                </a:lnTo>
                <a:lnTo>
                  <a:pt x="5657556" y="4221951"/>
                </a:lnTo>
                <a:lnTo>
                  <a:pt x="0" y="4221951"/>
                </a:lnTo>
                <a:lnTo>
                  <a:pt x="0" y="0"/>
                </a:lnTo>
                <a:close/>
              </a:path>
            </a:pathLst>
          </a:custGeom>
          <a:blipFill>
            <a:blip r:embed="rId3">
              <a:duotone>
                <a:schemeClr val="bg2">
                  <a:shade val="45000"/>
                  <a:satMod val="135000"/>
                </a:schemeClr>
                <a:prstClr val="white"/>
              </a:duotone>
            </a:blip>
            <a:stretch>
              <a:fillRect/>
            </a:stretch>
          </a:blipFill>
        </p:spPr>
        <p:txBody>
          <a:bodyPr/>
          <a:lstStyle/>
          <a:p>
            <a:endParaRPr lang="en-US"/>
          </a:p>
        </p:txBody>
      </p:sp>
      <p:sp>
        <p:nvSpPr>
          <p:cNvPr id="2" name="TextBox 4">
            <a:extLst>
              <a:ext uri="{FF2B5EF4-FFF2-40B4-BE49-F238E27FC236}">
                <a16:creationId xmlns="" xmlns:a16="http://schemas.microsoft.com/office/drawing/2014/main" id="{DC33409B-3AB7-3FF1-9964-A0B71C224931}"/>
              </a:ext>
            </a:extLst>
          </p:cNvPr>
          <p:cNvSpPr txBox="1"/>
          <p:nvPr/>
        </p:nvSpPr>
        <p:spPr>
          <a:xfrm>
            <a:off x="4038598" y="780788"/>
            <a:ext cx="14442045" cy="2215991"/>
          </a:xfrm>
          <a:prstGeom prst="rect">
            <a:avLst/>
          </a:prstGeom>
        </p:spPr>
        <p:txBody>
          <a:bodyPr wrap="square" lIns="0" tIns="0" rIns="0" bIns="0" rtlCol="0" anchor="t">
            <a:spAutoFit/>
          </a:bodyPr>
          <a:lstStyle/>
          <a:p>
            <a:pPr algn="ctr"/>
            <a:r>
              <a:rPr lang="en-US" sz="7200" b="1" dirty="0" err="1">
                <a:latin typeface="#9Slide05 SVNCookie" panose="020B0606040200020203" pitchFamily="34" charset="0"/>
                <a:cs typeface="Times New Roman" panose="02020603050405020304" pitchFamily="18" charset="0"/>
              </a:rPr>
              <a:t>Bài</a:t>
            </a:r>
            <a:r>
              <a:rPr lang="en-US" sz="7200" b="1" dirty="0">
                <a:latin typeface="#9Slide05 SVNCookie" panose="020B0606040200020203" pitchFamily="34" charset="0"/>
                <a:cs typeface="Times New Roman" panose="02020603050405020304" pitchFamily="18" charset="0"/>
              </a:rPr>
              <a:t> 3. </a:t>
            </a:r>
            <a:endParaRPr lang="vi-VN" sz="7200" b="1" dirty="0">
              <a:latin typeface="#9Slide05 SVNCookie" panose="020B0606040200020203" pitchFamily="34" charset="0"/>
              <a:cs typeface="Times New Roman" panose="02020603050405020304" pitchFamily="18" charset="0"/>
            </a:endParaRPr>
          </a:p>
          <a:p>
            <a:pPr algn="ctr"/>
            <a:r>
              <a:rPr lang="en-US" sz="7200" b="1" dirty="0" err="1">
                <a:latin typeface="#9Slide05 SVNCookie" panose="020B0606040200020203" pitchFamily="34" charset="0"/>
                <a:cs typeface="Times New Roman" panose="02020603050405020304" pitchFamily="18" charset="0"/>
              </a:rPr>
              <a:t>Hồn</a:t>
            </a:r>
            <a:r>
              <a:rPr lang="en-US" sz="7200" b="1" dirty="0">
                <a:latin typeface="#9Slide05 SVNCookie" panose="020B0606040200020203" pitchFamily="34" charset="0"/>
                <a:cs typeface="Times New Roman" panose="02020603050405020304" pitchFamily="18" charset="0"/>
              </a:rPr>
              <a:t> </a:t>
            </a:r>
            <a:r>
              <a:rPr lang="en-US" sz="7200" b="1" dirty="0" err="1">
                <a:latin typeface="#9Slide05 SVNCookie" panose="020B0606040200020203" pitchFamily="34" charset="0"/>
                <a:cs typeface="Times New Roman" panose="02020603050405020304" pitchFamily="18" charset="0"/>
              </a:rPr>
              <a:t>nước</a:t>
            </a:r>
            <a:r>
              <a:rPr lang="en-US" sz="7200" b="1" dirty="0">
                <a:latin typeface="#9Slide05 SVNCookie" panose="020B0606040200020203" pitchFamily="34" charset="0"/>
                <a:cs typeface="Times New Roman" panose="02020603050405020304" pitchFamily="18" charset="0"/>
              </a:rPr>
              <a:t> </a:t>
            </a:r>
            <a:r>
              <a:rPr lang="en-US" sz="7200" b="1" dirty="0" err="1">
                <a:latin typeface="#9Slide05 SVNCookie" panose="020B0606040200020203" pitchFamily="34" charset="0"/>
                <a:cs typeface="Times New Roman" panose="02020603050405020304" pitchFamily="18" charset="0"/>
              </a:rPr>
              <a:t>nằm</a:t>
            </a:r>
            <a:r>
              <a:rPr lang="en-US" sz="7200" b="1" dirty="0">
                <a:latin typeface="#9Slide05 SVNCookie" panose="020B0606040200020203" pitchFamily="34" charset="0"/>
                <a:cs typeface="Times New Roman" panose="02020603050405020304" pitchFamily="18" charset="0"/>
              </a:rPr>
              <a:t> </a:t>
            </a:r>
            <a:r>
              <a:rPr lang="en-US" sz="7200" b="1" dirty="0" err="1">
                <a:latin typeface="#9Slide05 SVNCookie" panose="020B0606040200020203" pitchFamily="34" charset="0"/>
                <a:cs typeface="Times New Roman" panose="02020603050405020304" pitchFamily="18" charset="0"/>
              </a:rPr>
              <a:t>trong</a:t>
            </a:r>
            <a:r>
              <a:rPr lang="en-US" sz="7200" b="1" dirty="0">
                <a:latin typeface="#9Slide05 SVNCookie" panose="020B0606040200020203" pitchFamily="34" charset="0"/>
                <a:cs typeface="Times New Roman" panose="02020603050405020304" pitchFamily="18" charset="0"/>
              </a:rPr>
              <a:t> </a:t>
            </a:r>
            <a:r>
              <a:rPr lang="en-US" sz="7200" b="1" dirty="0" err="1">
                <a:latin typeface="#9Slide05 SVNCookie" panose="020B0606040200020203" pitchFamily="34" charset="0"/>
                <a:cs typeface="Times New Roman" panose="02020603050405020304" pitchFamily="18" charset="0"/>
              </a:rPr>
              <a:t>tiếng</a:t>
            </a:r>
            <a:r>
              <a:rPr lang="en-US" sz="7200" b="1" dirty="0">
                <a:latin typeface="#9Slide05 SVNCookie" panose="020B0606040200020203" pitchFamily="34" charset="0"/>
                <a:cs typeface="Times New Roman" panose="02020603050405020304" pitchFamily="18" charset="0"/>
              </a:rPr>
              <a:t> </a:t>
            </a:r>
            <a:r>
              <a:rPr lang="en-US" sz="7200" b="1" dirty="0" err="1">
                <a:latin typeface="#9Slide05 SVNCookie" panose="020B0606040200020203" pitchFamily="34" charset="0"/>
                <a:cs typeface="Times New Roman" panose="02020603050405020304" pitchFamily="18" charset="0"/>
              </a:rPr>
              <a:t>mẹ</a:t>
            </a:r>
            <a:r>
              <a:rPr lang="en-US" sz="7200" b="1" dirty="0">
                <a:latin typeface="#9Slide05 SVNCookie" panose="020B0606040200020203" pitchFamily="34" charset="0"/>
                <a:cs typeface="Times New Roman" panose="02020603050405020304" pitchFamily="18" charset="0"/>
              </a:rPr>
              <a:t> cha</a:t>
            </a:r>
            <a:endParaRPr lang="vi-VN" sz="7200" b="1"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34FC9247-9ABB-1EFE-D968-9636ED2C6687}"/>
              </a:ext>
            </a:extLst>
          </p:cNvPr>
          <p:cNvSpPr txBox="1"/>
          <p:nvPr/>
        </p:nvSpPr>
        <p:spPr>
          <a:xfrm>
            <a:off x="9144000" y="7714449"/>
            <a:ext cx="7279914" cy="1354217"/>
          </a:xfrm>
          <a:prstGeom prst="rect">
            <a:avLst/>
          </a:prstGeom>
        </p:spPr>
        <p:txBody>
          <a:bodyPr wrap="square" lIns="0" tIns="0" rIns="0" bIns="0" rtlCol="0" anchor="t">
            <a:spAutoFit/>
          </a:bodyPr>
          <a:lstStyle/>
          <a:p>
            <a:pPr algn="r"/>
            <a:r>
              <a:rPr lang="nl-NL" sz="8800" b="1" dirty="0">
                <a:latin typeface="#9Slide05 Hummingbird" panose="02000505000000020002" pitchFamily="2" charset="0"/>
                <a:cs typeface="Times New Roman" pitchFamily="18" charset="0"/>
              </a:rPr>
              <a:t>- Hồ Xuân Hương- </a:t>
            </a:r>
            <a:endParaRPr lang="en-US" sz="8800" b="1" dirty="0">
              <a:latin typeface="#9Slide05 Hummingbird" panose="02000505000000020002" pitchFamily="2" charset="0"/>
              <a:cs typeface="Times New Roman" pitchFamily="18" charset="0"/>
            </a:endParaRPr>
          </a:p>
        </p:txBody>
      </p:sp>
      <p:sp>
        <p:nvSpPr>
          <p:cNvPr id="9" name="TextBox 8">
            <a:extLst>
              <a:ext uri="{FF2B5EF4-FFF2-40B4-BE49-F238E27FC236}">
                <a16:creationId xmlns="" xmlns:a16="http://schemas.microsoft.com/office/drawing/2014/main" id="{49F406F5-82D2-680A-D712-A202685D294E}"/>
              </a:ext>
            </a:extLst>
          </p:cNvPr>
          <p:cNvSpPr txBox="1"/>
          <p:nvPr/>
        </p:nvSpPr>
        <p:spPr>
          <a:xfrm>
            <a:off x="4934063" y="4206335"/>
            <a:ext cx="12651117" cy="3299365"/>
          </a:xfrm>
          <a:prstGeom prst="rect">
            <a:avLst/>
          </a:prstGeom>
        </p:spPr>
        <p:txBody>
          <a:bodyPr wrap="square" lIns="0" tIns="0" rIns="0" bIns="0" rtlCol="0" anchor="t">
            <a:spAutoFit/>
          </a:bodyPr>
          <a:lstStyle/>
          <a:p>
            <a:pPr algn="ctr">
              <a:lnSpc>
                <a:spcPct val="80000"/>
              </a:lnSpc>
            </a:pPr>
            <a:r>
              <a:rPr lang="nl-NL" sz="16600" b="1" dirty="0">
                <a:solidFill>
                  <a:srgbClr val="FF0000"/>
                </a:solidFill>
                <a:latin typeface="#9Slide05 Hummingbird" panose="02000505000000020002" pitchFamily="2" charset="0"/>
                <a:cs typeface="Times New Roman" pitchFamily="18" charset="0"/>
              </a:rPr>
              <a:t>Tự tình </a:t>
            </a:r>
            <a:r>
              <a:rPr lang="en-US" sz="16600" b="1" dirty="0">
                <a:solidFill>
                  <a:srgbClr val="FF0000"/>
                </a:solidFill>
                <a:latin typeface="#9Slide05 Hummingbird" panose="02000505000000020002" pitchFamily="2" charset="0"/>
                <a:cs typeface="Times New Roman" pitchFamily="18" charset="0"/>
              </a:rPr>
              <a:t> </a:t>
            </a:r>
          </a:p>
          <a:p>
            <a:pPr algn="ctr">
              <a:lnSpc>
                <a:spcPct val="80000"/>
              </a:lnSpc>
            </a:pPr>
            <a:r>
              <a:rPr lang="en-US" sz="9600" b="1" dirty="0">
                <a:solidFill>
                  <a:srgbClr val="FF0000"/>
                </a:solidFill>
                <a:latin typeface="#9Slide05 Hummingbird" panose="02000505000000020002" pitchFamily="2" charset="0"/>
                <a:cs typeface="Times New Roman" pitchFamily="18" charset="0"/>
              </a:rPr>
              <a:t>(</a:t>
            </a:r>
            <a:r>
              <a:rPr lang="en-US" sz="9600" b="1" dirty="0" err="1">
                <a:solidFill>
                  <a:srgbClr val="FF0000"/>
                </a:solidFill>
                <a:latin typeface="#9Slide05 Hummingbird" panose="02000505000000020002" pitchFamily="2" charset="0"/>
                <a:cs typeface="Times New Roman" pitchFamily="18" charset="0"/>
              </a:rPr>
              <a:t>Bài</a:t>
            </a:r>
            <a:r>
              <a:rPr lang="en-US" sz="9600" b="1" dirty="0">
                <a:solidFill>
                  <a:srgbClr val="FF0000"/>
                </a:solidFill>
                <a:latin typeface="#9Slide05 Hummingbird" panose="02000505000000020002" pitchFamily="2" charset="0"/>
                <a:cs typeface="Times New Roman" pitchFamily="18" charset="0"/>
              </a:rPr>
              <a:t> 2)</a:t>
            </a:r>
            <a:endParaRPr lang="nl-NL" sz="16600" b="1" dirty="0">
              <a:solidFill>
                <a:srgbClr val="FF0000"/>
              </a:solidFill>
              <a:latin typeface="#9Slide05 Hummingbird" panose="02000505000000020002" pitchFamily="2" charset="0"/>
              <a:cs typeface="Times New Roman" pitchFamily="18" charset="0"/>
            </a:endParaRPr>
          </a:p>
        </p:txBody>
      </p:sp>
      <p:sp>
        <p:nvSpPr>
          <p:cNvPr id="3" name="Freeform 2">
            <a:extLst>
              <a:ext uri="{FF2B5EF4-FFF2-40B4-BE49-F238E27FC236}">
                <a16:creationId xmlns="" xmlns:a16="http://schemas.microsoft.com/office/drawing/2014/main" id="{469B5A8E-22A5-62F9-16DF-AFA1057971EA}"/>
              </a:ext>
            </a:extLst>
          </p:cNvPr>
          <p:cNvSpPr/>
          <p:nvPr/>
        </p:nvSpPr>
        <p:spPr>
          <a:xfrm>
            <a:off x="-228600" y="-571500"/>
            <a:ext cx="6324600" cy="10677342"/>
          </a:xfrm>
          <a:custGeom>
            <a:avLst/>
            <a:gdLst/>
            <a:ahLst/>
            <a:cxnLst/>
            <a:rect l="l" t="t" r="r" b="b"/>
            <a:pathLst>
              <a:path w="5987538" h="8516334">
                <a:moveTo>
                  <a:pt x="0" y="0"/>
                </a:moveTo>
                <a:lnTo>
                  <a:pt x="5987538" y="0"/>
                </a:lnTo>
                <a:lnTo>
                  <a:pt x="5987538" y="8516334"/>
                </a:lnTo>
                <a:lnTo>
                  <a:pt x="0" y="8516334"/>
                </a:lnTo>
                <a:lnTo>
                  <a:pt x="0" y="0"/>
                </a:lnTo>
                <a:close/>
              </a:path>
            </a:pathLst>
          </a:custGeom>
          <a:blipFill>
            <a:blip r:embed="rId4"/>
            <a:stretch>
              <a:fillRect/>
            </a:stretch>
          </a:blipFill>
        </p:spPr>
        <p:txBody>
          <a:bodyPr/>
          <a:lstStyle/>
          <a:p>
            <a:endParaRPr lang="en-US"/>
          </a:p>
        </p:txBody>
      </p:sp>
      <p:sp>
        <p:nvSpPr>
          <p:cNvPr id="4" name="Freeform 2">
            <a:extLst>
              <a:ext uri="{FF2B5EF4-FFF2-40B4-BE49-F238E27FC236}">
                <a16:creationId xmlns="" xmlns:a16="http://schemas.microsoft.com/office/drawing/2014/main" id="{F7B0E046-A12D-0375-0AD9-4D3B06EF49A1}"/>
              </a:ext>
            </a:extLst>
          </p:cNvPr>
          <p:cNvSpPr/>
          <p:nvPr/>
        </p:nvSpPr>
        <p:spPr>
          <a:xfrm flipH="1">
            <a:off x="15817171" y="4610100"/>
            <a:ext cx="2280285" cy="8229600"/>
          </a:xfrm>
          <a:custGeom>
            <a:avLst/>
            <a:gdLst/>
            <a:ahLst/>
            <a:cxnLst/>
            <a:rect l="l" t="t" r="r" b="b"/>
            <a:pathLst>
              <a:path w="2280285" h="8229600">
                <a:moveTo>
                  <a:pt x="0" y="0"/>
                </a:moveTo>
                <a:lnTo>
                  <a:pt x="2280285" y="0"/>
                </a:lnTo>
                <a:lnTo>
                  <a:pt x="2280285" y="8229600"/>
                </a:lnTo>
                <a:lnTo>
                  <a:pt x="0" y="8229600"/>
                </a:lnTo>
                <a:lnTo>
                  <a:pt x="0" y="0"/>
                </a:lnTo>
                <a:close/>
              </a:path>
            </a:pathLst>
          </a:custGeom>
          <a:blipFill>
            <a:blip r:embed="rId5"/>
            <a:stretch>
              <a:fillRect/>
            </a:stretch>
          </a:blipFill>
        </p:spPr>
        <p:txBody>
          <a:bodyPr/>
          <a:lstStyle/>
          <a:p>
            <a:endParaRPr lang="en-US"/>
          </a:p>
        </p:txBody>
      </p:sp>
      <p:sp>
        <p:nvSpPr>
          <p:cNvPr id="7" name="Freeform 6">
            <a:extLst>
              <a:ext uri="{FF2B5EF4-FFF2-40B4-BE49-F238E27FC236}">
                <a16:creationId xmlns="" xmlns:a16="http://schemas.microsoft.com/office/drawing/2014/main" id="{952FCA99-E342-9C53-AA4A-CB5514F30F28}"/>
              </a:ext>
            </a:extLst>
          </p:cNvPr>
          <p:cNvSpPr/>
          <p:nvPr/>
        </p:nvSpPr>
        <p:spPr>
          <a:xfrm>
            <a:off x="12649200" y="-1181100"/>
            <a:ext cx="8916948" cy="8229600"/>
          </a:xfrm>
          <a:custGeom>
            <a:avLst/>
            <a:gdLst/>
            <a:ahLst/>
            <a:cxnLst/>
            <a:rect l="l" t="t" r="r" b="b"/>
            <a:pathLst>
              <a:path w="8916948" h="8229600">
                <a:moveTo>
                  <a:pt x="0" y="0"/>
                </a:moveTo>
                <a:lnTo>
                  <a:pt x="8916948" y="0"/>
                </a:lnTo>
                <a:lnTo>
                  <a:pt x="8916948" y="8229600"/>
                </a:lnTo>
                <a:lnTo>
                  <a:pt x="0" y="8229600"/>
                </a:lnTo>
                <a:lnTo>
                  <a:pt x="0" y="0"/>
                </a:lnTo>
                <a:close/>
              </a:path>
            </a:pathLst>
          </a:custGeom>
          <a:blipFill>
            <a:blip r:embed="rId6">
              <a:duotone>
                <a:schemeClr val="bg2">
                  <a:shade val="45000"/>
                  <a:satMod val="135000"/>
                </a:schemeClr>
                <a:prstClr val="white"/>
              </a:duotone>
            </a:blip>
            <a:stretch>
              <a:fillRect/>
            </a:stretch>
          </a:blipFill>
        </p:spPr>
        <p:txBody>
          <a:bodyPr/>
          <a:lstStyle/>
          <a:p>
            <a:endParaRPr lang="en-US"/>
          </a:p>
        </p:txBody>
      </p:sp>
    </p:spTree>
    <p:extLst>
      <p:ext uri="{BB962C8B-B14F-4D97-AF65-F5344CB8AC3E}">
        <p14:creationId xmlns:p14="http://schemas.microsoft.com/office/powerpoint/2010/main" val="154903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E54F7E70-31BD-07EE-A037-194977156777}"/>
              </a:ext>
            </a:extLst>
          </p:cNvPr>
          <p:cNvSpPr/>
          <p:nvPr/>
        </p:nvSpPr>
        <p:spPr>
          <a:xfrm>
            <a:off x="381000" y="682704"/>
            <a:ext cx="9829800" cy="1107996"/>
          </a:xfrm>
          <a:prstGeom prst="rect">
            <a:avLst/>
          </a:prstGeom>
        </p:spPr>
        <p:txBody>
          <a:bodyPr wrap="square">
            <a:spAutoFit/>
          </a:bodyPr>
          <a:lstStyle/>
          <a:p>
            <a:pPr lvl="0" algn="ctr" defTabSz="1371600">
              <a:spcAft>
                <a:spcPts val="1125"/>
              </a:spcAft>
              <a:defRPr/>
            </a:pPr>
            <a:r>
              <a:rPr lang="en-US" sz="6600" b="1" dirty="0">
                <a:solidFill>
                  <a:srgbClr val="C00000"/>
                </a:solidFill>
                <a:latin typeface="Times New Roman" pitchFamily="18" charset="0"/>
                <a:ea typeface="Times New Roman" pitchFamily="18" charset="0"/>
                <a:cs typeface="Times New Roman" pitchFamily="18" charset="0"/>
              </a:rPr>
              <a:t>I. </a:t>
            </a:r>
            <a:r>
              <a:rPr lang="en-US" sz="6600" b="1" dirty="0" err="1" smtClean="0">
                <a:solidFill>
                  <a:srgbClr val="C00000"/>
                </a:solidFill>
                <a:latin typeface="Times New Roman" pitchFamily="18" charset="0"/>
                <a:ea typeface="Times New Roman" pitchFamily="18" charset="0"/>
                <a:cs typeface="Times New Roman" pitchFamily="18" charset="0"/>
              </a:rPr>
              <a:t>Đọc</a:t>
            </a:r>
            <a:r>
              <a:rPr lang="en-US" sz="6600" b="1" dirty="0" smtClean="0">
                <a:solidFill>
                  <a:srgbClr val="C00000"/>
                </a:solidFill>
                <a:latin typeface="Times New Roman" pitchFamily="18" charset="0"/>
                <a:ea typeface="Times New Roman" pitchFamily="18" charset="0"/>
                <a:cs typeface="Times New Roman" pitchFamily="18" charset="0"/>
              </a:rPr>
              <a:t> </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tìm</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hiểu</a:t>
            </a:r>
            <a:r>
              <a:rPr lang="en-US" sz="6600" b="1" dirty="0">
                <a:solidFill>
                  <a:srgbClr val="C00000"/>
                </a:solidFill>
                <a:latin typeface="Times New Roman" pitchFamily="18" charset="0"/>
                <a:ea typeface="Times New Roman" pitchFamily="18" charset="0"/>
                <a:cs typeface="Times New Roman" pitchFamily="18" charset="0"/>
              </a:rPr>
              <a:t> </a:t>
            </a:r>
            <a:r>
              <a:rPr lang="en-US" sz="6600" b="1" dirty="0" err="1">
                <a:solidFill>
                  <a:srgbClr val="C00000"/>
                </a:solidFill>
                <a:latin typeface="Times New Roman" pitchFamily="18" charset="0"/>
                <a:ea typeface="Times New Roman" pitchFamily="18" charset="0"/>
                <a:cs typeface="Times New Roman" pitchFamily="18" charset="0"/>
              </a:rPr>
              <a:t>chung</a:t>
            </a:r>
            <a:endParaRPr lang="en-US" sz="6600" b="1" dirty="0">
              <a:solidFill>
                <a:srgbClr val="C00000"/>
              </a:solidFill>
              <a:latin typeface="Times New Roman" pitchFamily="18" charset="0"/>
              <a:ea typeface="Times New Roman" pitchFamily="18" charset="0"/>
              <a:cs typeface="Times New Roman" pitchFamily="18" charset="0"/>
            </a:endParaRPr>
          </a:p>
        </p:txBody>
      </p:sp>
      <p:pic>
        <p:nvPicPr>
          <p:cNvPr id="4" name="Picture 3">
            <a:extLst>
              <a:ext uri="{FF2B5EF4-FFF2-40B4-BE49-F238E27FC236}">
                <a16:creationId xmlns="" xmlns:a16="http://schemas.microsoft.com/office/drawing/2014/main" id="{74A097E6-3153-A2F1-49A6-282CD64A54A2}"/>
              </a:ext>
            </a:extLst>
          </p:cNvPr>
          <p:cNvPicPr>
            <a:picLocks noChangeAspect="1"/>
          </p:cNvPicPr>
          <p:nvPr/>
        </p:nvPicPr>
        <p:blipFill>
          <a:blip r:embed="rId3"/>
          <a:srcRect t="5401" r="-1" b="6900"/>
          <a:stretch/>
        </p:blipFill>
        <p:spPr>
          <a:xfrm>
            <a:off x="10515599" y="-26068"/>
            <a:ext cx="7772401" cy="10313068"/>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812142339"/>
      </p:ext>
    </p:extLst>
  </p:cSld>
  <p:clrMapOvr>
    <a:masterClrMapping/>
  </p:clrMapOvr>
  <p:transition spd="slow">
    <p:push dir="u"/>
  </p:transition>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4594</TotalTime>
  <Words>2789</Words>
  <Application>Microsoft Office PowerPoint</Application>
  <PresentationFormat>Custom</PresentationFormat>
  <Paragraphs>446</Paragraphs>
  <Slides>47</Slides>
  <Notes>39</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47</vt:i4>
      </vt:variant>
    </vt:vector>
  </HeadingPairs>
  <TitlesOfParts>
    <vt:vector size="62" baseType="lpstr">
      <vt:lpstr>Arial</vt:lpstr>
      <vt:lpstr>Muli</vt:lpstr>
      <vt:lpstr>TsangerXuanSanM W05</vt:lpstr>
      <vt:lpstr>#9Slide05 Dancing Script</vt:lpstr>
      <vt:lpstr>Wingdings</vt:lpstr>
      <vt:lpstr>#9Slide05 SVNCookie</vt:lpstr>
      <vt:lpstr>#9Slide05 Hummingbird</vt:lpstr>
      <vt:lpstr>等线</vt:lpstr>
      <vt:lpstr>字魂70号-灵悦黑体</vt:lpstr>
      <vt:lpstr>UTM Azuki</vt:lpstr>
      <vt:lpstr>Times New Roman</vt:lpstr>
      <vt:lpstr>Calibri</vt:lpstr>
      <vt:lpstr>#9Slide05 Harman Script Inline</vt:lpstr>
      <vt:lpstr>3_Office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Pastel Cute Illustrative Business Report Presentation</dc:title>
  <cp:lastModifiedBy>21AK22</cp:lastModifiedBy>
  <cp:revision>204</cp:revision>
  <dcterms:created xsi:type="dcterms:W3CDTF">2006-08-16T00:00:00Z</dcterms:created>
  <dcterms:modified xsi:type="dcterms:W3CDTF">2026-05-05T11:54:33Z</dcterms:modified>
  <dc:identifier>DAF7pnTM6sk</dc:identifier>
</cp:coreProperties>
</file>